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Default Extension="wdp" ContentType="image/vnd.ms-photo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C02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95" autoAdjust="0"/>
    <p:restoredTop sz="94660"/>
  </p:normalViewPr>
  <p:slideViewPr>
    <p:cSldViewPr snapToGrid="0">
      <p:cViewPr>
        <p:scale>
          <a:sx n="50" d="100"/>
          <a:sy n="50" d="100"/>
        </p:scale>
        <p:origin x="6" y="5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86;&#1083;&#1080;&#1085;%20&#1086;4&#1095;&#1082;&#1072;\Desktop\int.txt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86;&#1083;&#1080;&#1085;%20&#1086;4&#1095;&#1082;&#1072;\Desktop\int.txt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86;&#1083;&#1080;&#1085;%20&#1086;4&#1095;&#1082;&#1072;\Desktop\char.txt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86;&#1083;&#1080;&#1085;%20&#1086;4&#1095;&#1082;&#1072;\Desktop\char.txt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86;&#1083;&#1080;&#1085;%20&#1086;4&#1095;&#1082;&#1072;\Desktop\linkedint.txt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86;&#1083;&#1080;&#1085;%20&#1086;4&#1095;&#1082;&#1072;\Desktop\linkedint.txt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86;&#1083;&#1080;&#1085;%20&#1086;4&#1095;&#1082;&#1072;\Desktop\linkedchar.txt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&#1055;&#1086;&#1083;&#1080;&#1085;%20&#1086;4&#1095;&#1082;&#1072;\Desktop\linkedchar.txt" TargetMode="External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Зависимость</a:t>
            </a:r>
            <a:r>
              <a:rPr lang="ru-RU" baseline="0"/>
              <a:t> количества итераций от размера входа (массив </a:t>
            </a:r>
            <a:r>
              <a:rPr lang="en-US" baseline="0"/>
              <a:t>int</a:t>
            </a:r>
            <a:r>
              <a:rPr lang="ru-RU" baseline="0"/>
              <a:t>)</a:t>
            </a:r>
            <a:endParaRPr lang="ru-RU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int!$C:$C</c:f>
              <c:numCache>
                <c:formatCode>General</c:formatCode>
                <c:ptCount val="1048576"/>
                <c:pt idx="0">
                  <c:v>247</c:v>
                </c:pt>
                <c:pt idx="1">
                  <c:v>296</c:v>
                </c:pt>
                <c:pt idx="2">
                  <c:v>530</c:v>
                </c:pt>
                <c:pt idx="3">
                  <c:v>533</c:v>
                </c:pt>
                <c:pt idx="4">
                  <c:v>565</c:v>
                </c:pt>
                <c:pt idx="5">
                  <c:v>690</c:v>
                </c:pt>
                <c:pt idx="6">
                  <c:v>781</c:v>
                </c:pt>
                <c:pt idx="7">
                  <c:v>806</c:v>
                </c:pt>
                <c:pt idx="8">
                  <c:v>869</c:v>
                </c:pt>
                <c:pt idx="9">
                  <c:v>898</c:v>
                </c:pt>
                <c:pt idx="10">
                  <c:v>914</c:v>
                </c:pt>
                <c:pt idx="11">
                  <c:v>975</c:v>
                </c:pt>
                <c:pt idx="12">
                  <c:v>1024</c:v>
                </c:pt>
                <c:pt idx="13">
                  <c:v>1379</c:v>
                </c:pt>
                <c:pt idx="14">
                  <c:v>1545</c:v>
                </c:pt>
                <c:pt idx="15">
                  <c:v>1604</c:v>
                </c:pt>
                <c:pt idx="16">
                  <c:v>1607</c:v>
                </c:pt>
                <c:pt idx="17">
                  <c:v>2334</c:v>
                </c:pt>
                <c:pt idx="18">
                  <c:v>2348</c:v>
                </c:pt>
                <c:pt idx="19">
                  <c:v>2399</c:v>
                </c:pt>
                <c:pt idx="20">
                  <c:v>2487</c:v>
                </c:pt>
                <c:pt idx="21">
                  <c:v>2492</c:v>
                </c:pt>
                <c:pt idx="22">
                  <c:v>2842</c:v>
                </c:pt>
                <c:pt idx="23">
                  <c:v>3146</c:v>
                </c:pt>
                <c:pt idx="24">
                  <c:v>3261</c:v>
                </c:pt>
                <c:pt idx="25">
                  <c:v>3834</c:v>
                </c:pt>
                <c:pt idx="26">
                  <c:v>4051</c:v>
                </c:pt>
                <c:pt idx="27">
                  <c:v>4095</c:v>
                </c:pt>
                <c:pt idx="28">
                  <c:v>4185</c:v>
                </c:pt>
                <c:pt idx="29">
                  <c:v>4213</c:v>
                </c:pt>
                <c:pt idx="30">
                  <c:v>4282</c:v>
                </c:pt>
                <c:pt idx="31">
                  <c:v>4358</c:v>
                </c:pt>
                <c:pt idx="32">
                  <c:v>4902</c:v>
                </c:pt>
                <c:pt idx="33">
                  <c:v>5501</c:v>
                </c:pt>
                <c:pt idx="34">
                  <c:v>5550</c:v>
                </c:pt>
                <c:pt idx="35">
                  <c:v>5570</c:v>
                </c:pt>
                <c:pt idx="36">
                  <c:v>5595</c:v>
                </c:pt>
                <c:pt idx="37">
                  <c:v>5721</c:v>
                </c:pt>
                <c:pt idx="38">
                  <c:v>5769</c:v>
                </c:pt>
                <c:pt idx="39">
                  <c:v>5829</c:v>
                </c:pt>
                <c:pt idx="40">
                  <c:v>5910</c:v>
                </c:pt>
                <c:pt idx="41">
                  <c:v>5980</c:v>
                </c:pt>
                <c:pt idx="42">
                  <c:v>6094</c:v>
                </c:pt>
                <c:pt idx="43">
                  <c:v>6297</c:v>
                </c:pt>
                <c:pt idx="44">
                  <c:v>6423</c:v>
                </c:pt>
                <c:pt idx="45">
                  <c:v>6523</c:v>
                </c:pt>
                <c:pt idx="46">
                  <c:v>7091</c:v>
                </c:pt>
                <c:pt idx="47">
                  <c:v>7094</c:v>
                </c:pt>
                <c:pt idx="48">
                  <c:v>7284</c:v>
                </c:pt>
                <c:pt idx="49">
                  <c:v>7324</c:v>
                </c:pt>
                <c:pt idx="50">
                  <c:v>7345</c:v>
                </c:pt>
                <c:pt idx="51">
                  <c:v>7619</c:v>
                </c:pt>
                <c:pt idx="52">
                  <c:v>7670</c:v>
                </c:pt>
                <c:pt idx="53">
                  <c:v>7719</c:v>
                </c:pt>
                <c:pt idx="54">
                  <c:v>7874</c:v>
                </c:pt>
                <c:pt idx="55">
                  <c:v>8144</c:v>
                </c:pt>
                <c:pt idx="56">
                  <c:v>8178</c:v>
                </c:pt>
                <c:pt idx="57">
                  <c:v>8220</c:v>
                </c:pt>
                <c:pt idx="58">
                  <c:v>8332</c:v>
                </c:pt>
                <c:pt idx="59">
                  <c:v>8770</c:v>
                </c:pt>
                <c:pt idx="60">
                  <c:v>8896</c:v>
                </c:pt>
                <c:pt idx="61">
                  <c:v>9020</c:v>
                </c:pt>
                <c:pt idx="62">
                  <c:v>9032</c:v>
                </c:pt>
                <c:pt idx="63">
                  <c:v>9377</c:v>
                </c:pt>
              </c:numCache>
            </c:numRef>
          </c:cat>
          <c:val>
            <c:numRef>
              <c:f>int!$B$1:$B$66</c:f>
              <c:numCache>
                <c:formatCode>General</c:formatCode>
                <c:ptCount val="66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6</c:v>
                </c:pt>
                <c:pt idx="54">
                  <c:v>6</c:v>
                </c:pt>
                <c:pt idx="55">
                  <c:v>6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D87D-404F-9DB1-C4C6509DABB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40818888"/>
        <c:axId val="340819216"/>
      </c:lineChart>
      <c:catAx>
        <c:axId val="34081888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 входа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40819216"/>
        <c:crosses val="autoZero"/>
        <c:auto val="1"/>
        <c:lblAlgn val="ctr"/>
        <c:lblOffset val="100"/>
        <c:noMultiLvlLbl val="0"/>
      </c:catAx>
      <c:valAx>
        <c:axId val="340819216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итераций</a:t>
                </a:r>
              </a:p>
            </c:rich>
          </c:tx>
          <c:layout>
            <c:manualLayout>
              <c:xMode val="edge"/>
              <c:yMode val="edge"/>
              <c:x val="2.7261462205700124E-2"/>
              <c:y val="0.28346774193548385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4081888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Зависимость времени от размера входа
( массив </a:t>
            </a:r>
            <a:r>
              <a:rPr lang="en-US"/>
              <a:t>int)</a:t>
            </a:r>
          </a:p>
        </c:rich>
      </c:tx>
      <c:layout>
        <c:manualLayout>
          <c:xMode val="edge"/>
          <c:yMode val="edge"/>
          <c:x val="0.19556933508311464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2712383820239526"/>
          <c:y val="0.17980734926864078"/>
          <c:w val="0.86466090963435771"/>
          <c:h val="0.25583331694669098"/>
        </c:manualLayout>
      </c:layout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int!$C:$C</c:f>
              <c:numCache>
                <c:formatCode>General</c:formatCode>
                <c:ptCount val="1048576"/>
                <c:pt idx="0">
                  <c:v>247</c:v>
                </c:pt>
                <c:pt idx="1">
                  <c:v>296</c:v>
                </c:pt>
                <c:pt idx="2">
                  <c:v>530</c:v>
                </c:pt>
                <c:pt idx="3">
                  <c:v>533</c:v>
                </c:pt>
                <c:pt idx="4">
                  <c:v>565</c:v>
                </c:pt>
                <c:pt idx="5">
                  <c:v>690</c:v>
                </c:pt>
                <c:pt idx="6">
                  <c:v>781</c:v>
                </c:pt>
                <c:pt idx="7">
                  <c:v>806</c:v>
                </c:pt>
                <c:pt idx="8">
                  <c:v>869</c:v>
                </c:pt>
                <c:pt idx="9">
                  <c:v>898</c:v>
                </c:pt>
                <c:pt idx="10">
                  <c:v>914</c:v>
                </c:pt>
                <c:pt idx="11">
                  <c:v>975</c:v>
                </c:pt>
                <c:pt idx="12">
                  <c:v>1024</c:v>
                </c:pt>
                <c:pt idx="13">
                  <c:v>1379</c:v>
                </c:pt>
                <c:pt idx="14">
                  <c:v>1545</c:v>
                </c:pt>
                <c:pt idx="15">
                  <c:v>1604</c:v>
                </c:pt>
                <c:pt idx="16">
                  <c:v>1607</c:v>
                </c:pt>
                <c:pt idx="17">
                  <c:v>2334</c:v>
                </c:pt>
                <c:pt idx="18">
                  <c:v>2348</c:v>
                </c:pt>
                <c:pt idx="19">
                  <c:v>2399</c:v>
                </c:pt>
                <c:pt idx="20">
                  <c:v>2487</c:v>
                </c:pt>
                <c:pt idx="21">
                  <c:v>2492</c:v>
                </c:pt>
                <c:pt idx="22">
                  <c:v>2842</c:v>
                </c:pt>
                <c:pt idx="23">
                  <c:v>3146</c:v>
                </c:pt>
                <c:pt idx="24">
                  <c:v>3261</c:v>
                </c:pt>
                <c:pt idx="25">
                  <c:v>3834</c:v>
                </c:pt>
                <c:pt idx="26">
                  <c:v>4051</c:v>
                </c:pt>
                <c:pt idx="27">
                  <c:v>4095</c:v>
                </c:pt>
                <c:pt idx="28">
                  <c:v>4185</c:v>
                </c:pt>
                <c:pt idx="29">
                  <c:v>4213</c:v>
                </c:pt>
                <c:pt idx="30">
                  <c:v>4282</c:v>
                </c:pt>
                <c:pt idx="31">
                  <c:v>4358</c:v>
                </c:pt>
                <c:pt idx="32">
                  <c:v>4902</c:v>
                </c:pt>
                <c:pt idx="33">
                  <c:v>5501</c:v>
                </c:pt>
                <c:pt idx="34">
                  <c:v>5550</c:v>
                </c:pt>
                <c:pt idx="35">
                  <c:v>5570</c:v>
                </c:pt>
                <c:pt idx="36">
                  <c:v>5595</c:v>
                </c:pt>
                <c:pt idx="37">
                  <c:v>5721</c:v>
                </c:pt>
                <c:pt idx="38">
                  <c:v>5769</c:v>
                </c:pt>
                <c:pt idx="39">
                  <c:v>5829</c:v>
                </c:pt>
                <c:pt idx="40">
                  <c:v>5910</c:v>
                </c:pt>
                <c:pt idx="41">
                  <c:v>5980</c:v>
                </c:pt>
                <c:pt idx="42">
                  <c:v>6094</c:v>
                </c:pt>
                <c:pt idx="43">
                  <c:v>6297</c:v>
                </c:pt>
                <c:pt idx="44">
                  <c:v>6423</c:v>
                </c:pt>
                <c:pt idx="45">
                  <c:v>6523</c:v>
                </c:pt>
                <c:pt idx="46">
                  <c:v>7091</c:v>
                </c:pt>
                <c:pt idx="47">
                  <c:v>7094</c:v>
                </c:pt>
                <c:pt idx="48">
                  <c:v>7284</c:v>
                </c:pt>
                <c:pt idx="49">
                  <c:v>7324</c:v>
                </c:pt>
                <c:pt idx="50">
                  <c:v>7345</c:v>
                </c:pt>
                <c:pt idx="51">
                  <c:v>7619</c:v>
                </c:pt>
                <c:pt idx="52">
                  <c:v>7670</c:v>
                </c:pt>
                <c:pt idx="53">
                  <c:v>7719</c:v>
                </c:pt>
                <c:pt idx="54">
                  <c:v>7874</c:v>
                </c:pt>
                <c:pt idx="55">
                  <c:v>8144</c:v>
                </c:pt>
                <c:pt idx="56">
                  <c:v>8178</c:v>
                </c:pt>
                <c:pt idx="57">
                  <c:v>8220</c:v>
                </c:pt>
                <c:pt idx="58">
                  <c:v>8332</c:v>
                </c:pt>
                <c:pt idx="59">
                  <c:v>8770</c:v>
                </c:pt>
                <c:pt idx="60">
                  <c:v>8896</c:v>
                </c:pt>
                <c:pt idx="61">
                  <c:v>9020</c:v>
                </c:pt>
                <c:pt idx="62">
                  <c:v>9032</c:v>
                </c:pt>
                <c:pt idx="63">
                  <c:v>9377</c:v>
                </c:pt>
              </c:numCache>
            </c:numRef>
          </c:cat>
          <c:val>
            <c:numRef>
              <c:f>int!$A$1:$A$66</c:f>
              <c:numCache>
                <c:formatCode>General</c:formatCode>
                <c:ptCount val="66"/>
                <c:pt idx="0">
                  <c:v>0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3</c:v>
                </c:pt>
                <c:pt idx="7">
                  <c:v>1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1</c:v>
                </c:pt>
                <c:pt idx="13">
                  <c:v>0</c:v>
                </c:pt>
                <c:pt idx="14">
                  <c:v>1</c:v>
                </c:pt>
                <c:pt idx="15">
                  <c:v>1</c:v>
                </c:pt>
                <c:pt idx="16">
                  <c:v>0</c:v>
                </c:pt>
                <c:pt idx="17">
                  <c:v>1</c:v>
                </c:pt>
                <c:pt idx="18">
                  <c:v>0</c:v>
                </c:pt>
                <c:pt idx="19">
                  <c:v>2</c:v>
                </c:pt>
                <c:pt idx="20">
                  <c:v>0</c:v>
                </c:pt>
                <c:pt idx="21">
                  <c:v>0</c:v>
                </c:pt>
                <c:pt idx="22">
                  <c:v>1</c:v>
                </c:pt>
                <c:pt idx="23">
                  <c:v>1</c:v>
                </c:pt>
                <c:pt idx="24">
                  <c:v>1</c:v>
                </c:pt>
                <c:pt idx="25">
                  <c:v>0</c:v>
                </c:pt>
                <c:pt idx="26">
                  <c:v>1</c:v>
                </c:pt>
                <c:pt idx="27">
                  <c:v>0</c:v>
                </c:pt>
                <c:pt idx="28">
                  <c:v>1</c:v>
                </c:pt>
                <c:pt idx="29">
                  <c:v>54</c:v>
                </c:pt>
                <c:pt idx="30">
                  <c:v>0</c:v>
                </c:pt>
                <c:pt idx="31">
                  <c:v>0</c:v>
                </c:pt>
                <c:pt idx="32">
                  <c:v>1</c:v>
                </c:pt>
                <c:pt idx="33">
                  <c:v>1</c:v>
                </c:pt>
                <c:pt idx="34">
                  <c:v>0</c:v>
                </c:pt>
                <c:pt idx="35">
                  <c:v>1</c:v>
                </c:pt>
                <c:pt idx="36">
                  <c:v>0</c:v>
                </c:pt>
                <c:pt idx="37">
                  <c:v>1</c:v>
                </c:pt>
                <c:pt idx="38">
                  <c:v>1</c:v>
                </c:pt>
                <c:pt idx="39">
                  <c:v>1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1</c:v>
                </c:pt>
                <c:pt idx="44">
                  <c:v>1</c:v>
                </c:pt>
                <c:pt idx="45">
                  <c:v>1</c:v>
                </c:pt>
                <c:pt idx="46">
                  <c:v>2</c:v>
                </c:pt>
                <c:pt idx="47">
                  <c:v>1</c:v>
                </c:pt>
                <c:pt idx="48">
                  <c:v>1</c:v>
                </c:pt>
                <c:pt idx="49">
                  <c:v>4</c:v>
                </c:pt>
                <c:pt idx="50">
                  <c:v>1</c:v>
                </c:pt>
                <c:pt idx="51">
                  <c:v>5</c:v>
                </c:pt>
                <c:pt idx="52">
                  <c:v>0</c:v>
                </c:pt>
                <c:pt idx="53">
                  <c:v>1</c:v>
                </c:pt>
                <c:pt idx="54">
                  <c:v>1</c:v>
                </c:pt>
                <c:pt idx="55">
                  <c:v>7</c:v>
                </c:pt>
                <c:pt idx="56">
                  <c:v>1</c:v>
                </c:pt>
                <c:pt idx="57">
                  <c:v>2</c:v>
                </c:pt>
                <c:pt idx="58">
                  <c:v>1</c:v>
                </c:pt>
                <c:pt idx="59">
                  <c:v>1</c:v>
                </c:pt>
                <c:pt idx="60">
                  <c:v>1</c:v>
                </c:pt>
                <c:pt idx="61">
                  <c:v>1</c:v>
                </c:pt>
                <c:pt idx="62">
                  <c:v>1</c:v>
                </c:pt>
                <c:pt idx="63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995-4CAF-AEC6-BD4AAC73159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92556712"/>
        <c:axId val="492555072"/>
      </c:lineChart>
      <c:catAx>
        <c:axId val="49255671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 входа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2555072"/>
        <c:crosses val="autoZero"/>
        <c:auto val="1"/>
        <c:lblAlgn val="ctr"/>
        <c:lblOffset val="100"/>
        <c:noMultiLvlLbl val="0"/>
      </c:catAx>
      <c:valAx>
        <c:axId val="49255507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255671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Зависимость количества итераций от размера входа ( массив </a:t>
            </a:r>
            <a:r>
              <a:rPr lang="en-US"/>
              <a:t>char)</a:t>
            </a:r>
            <a:endParaRPr lang="ru-RU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char!$C:$C</c:f>
              <c:numCache>
                <c:formatCode>General</c:formatCode>
                <c:ptCount val="1048576"/>
                <c:pt idx="0">
                  <c:v>430</c:v>
                </c:pt>
                <c:pt idx="1">
                  <c:v>577</c:v>
                </c:pt>
                <c:pt idx="2">
                  <c:v>858</c:v>
                </c:pt>
                <c:pt idx="3">
                  <c:v>954</c:v>
                </c:pt>
                <c:pt idx="4">
                  <c:v>973</c:v>
                </c:pt>
                <c:pt idx="5">
                  <c:v>1038</c:v>
                </c:pt>
                <c:pt idx="6">
                  <c:v>1082</c:v>
                </c:pt>
                <c:pt idx="7">
                  <c:v>1171</c:v>
                </c:pt>
                <c:pt idx="8">
                  <c:v>1215</c:v>
                </c:pt>
                <c:pt idx="9">
                  <c:v>1436</c:v>
                </c:pt>
                <c:pt idx="10">
                  <c:v>1493</c:v>
                </c:pt>
                <c:pt idx="11">
                  <c:v>1571</c:v>
                </c:pt>
                <c:pt idx="12">
                  <c:v>1664</c:v>
                </c:pt>
                <c:pt idx="13">
                  <c:v>2042</c:v>
                </c:pt>
                <c:pt idx="14">
                  <c:v>2249</c:v>
                </c:pt>
                <c:pt idx="15">
                  <c:v>2296</c:v>
                </c:pt>
                <c:pt idx="16">
                  <c:v>2470</c:v>
                </c:pt>
                <c:pt idx="17">
                  <c:v>2490</c:v>
                </c:pt>
                <c:pt idx="18">
                  <c:v>2650</c:v>
                </c:pt>
                <c:pt idx="19">
                  <c:v>2682</c:v>
                </c:pt>
                <c:pt idx="20">
                  <c:v>2701</c:v>
                </c:pt>
                <c:pt idx="21">
                  <c:v>3106</c:v>
                </c:pt>
                <c:pt idx="22">
                  <c:v>3349</c:v>
                </c:pt>
                <c:pt idx="23">
                  <c:v>3352</c:v>
                </c:pt>
                <c:pt idx="24">
                  <c:v>3378</c:v>
                </c:pt>
                <c:pt idx="25">
                  <c:v>3606</c:v>
                </c:pt>
                <c:pt idx="26">
                  <c:v>3632</c:v>
                </c:pt>
                <c:pt idx="27">
                  <c:v>4073</c:v>
                </c:pt>
                <c:pt idx="28">
                  <c:v>4101</c:v>
                </c:pt>
                <c:pt idx="29">
                  <c:v>4106</c:v>
                </c:pt>
                <c:pt idx="30">
                  <c:v>4293</c:v>
                </c:pt>
                <c:pt idx="31">
                  <c:v>4305</c:v>
                </c:pt>
                <c:pt idx="32">
                  <c:v>4322</c:v>
                </c:pt>
                <c:pt idx="33">
                  <c:v>4323</c:v>
                </c:pt>
                <c:pt idx="34">
                  <c:v>4380</c:v>
                </c:pt>
                <c:pt idx="35">
                  <c:v>4416</c:v>
                </c:pt>
                <c:pt idx="36">
                  <c:v>4488</c:v>
                </c:pt>
                <c:pt idx="37">
                  <c:v>4636</c:v>
                </c:pt>
                <c:pt idx="38">
                  <c:v>4693</c:v>
                </c:pt>
                <c:pt idx="39">
                  <c:v>4862</c:v>
                </c:pt>
                <c:pt idx="40">
                  <c:v>4937</c:v>
                </c:pt>
                <c:pt idx="41">
                  <c:v>5092</c:v>
                </c:pt>
                <c:pt idx="42">
                  <c:v>5096</c:v>
                </c:pt>
                <c:pt idx="43">
                  <c:v>5188</c:v>
                </c:pt>
                <c:pt idx="44">
                  <c:v>5230</c:v>
                </c:pt>
                <c:pt idx="45">
                  <c:v>5258</c:v>
                </c:pt>
                <c:pt idx="46">
                  <c:v>5357</c:v>
                </c:pt>
                <c:pt idx="47">
                  <c:v>5543</c:v>
                </c:pt>
                <c:pt idx="48">
                  <c:v>5637</c:v>
                </c:pt>
                <c:pt idx="49">
                  <c:v>5663</c:v>
                </c:pt>
                <c:pt idx="50">
                  <c:v>5752</c:v>
                </c:pt>
                <c:pt idx="51">
                  <c:v>5909</c:v>
                </c:pt>
                <c:pt idx="52">
                  <c:v>6164</c:v>
                </c:pt>
                <c:pt idx="53">
                  <c:v>6175</c:v>
                </c:pt>
                <c:pt idx="54">
                  <c:v>6229</c:v>
                </c:pt>
                <c:pt idx="55">
                  <c:v>6292</c:v>
                </c:pt>
                <c:pt idx="56">
                  <c:v>6464</c:v>
                </c:pt>
                <c:pt idx="57">
                  <c:v>6732</c:v>
                </c:pt>
                <c:pt idx="58">
                  <c:v>6782</c:v>
                </c:pt>
                <c:pt idx="59">
                  <c:v>6909</c:v>
                </c:pt>
                <c:pt idx="60">
                  <c:v>7106</c:v>
                </c:pt>
                <c:pt idx="61">
                  <c:v>7134</c:v>
                </c:pt>
                <c:pt idx="62">
                  <c:v>7134</c:v>
                </c:pt>
                <c:pt idx="63">
                  <c:v>7261</c:v>
                </c:pt>
                <c:pt idx="64">
                  <c:v>7298</c:v>
                </c:pt>
                <c:pt idx="65">
                  <c:v>7378</c:v>
                </c:pt>
                <c:pt idx="66">
                  <c:v>7515</c:v>
                </c:pt>
                <c:pt idx="67">
                  <c:v>7676</c:v>
                </c:pt>
                <c:pt idx="68">
                  <c:v>7682</c:v>
                </c:pt>
                <c:pt idx="69">
                  <c:v>7968</c:v>
                </c:pt>
                <c:pt idx="70">
                  <c:v>8007</c:v>
                </c:pt>
                <c:pt idx="71">
                  <c:v>8077</c:v>
                </c:pt>
                <c:pt idx="72">
                  <c:v>8246</c:v>
                </c:pt>
                <c:pt idx="73">
                  <c:v>8359</c:v>
                </c:pt>
                <c:pt idx="74">
                  <c:v>8578</c:v>
                </c:pt>
                <c:pt idx="75">
                  <c:v>8715</c:v>
                </c:pt>
                <c:pt idx="76">
                  <c:v>8732</c:v>
                </c:pt>
                <c:pt idx="77">
                  <c:v>8767</c:v>
                </c:pt>
                <c:pt idx="78">
                  <c:v>8949</c:v>
                </c:pt>
                <c:pt idx="79">
                  <c:v>9037</c:v>
                </c:pt>
                <c:pt idx="80">
                  <c:v>9077</c:v>
                </c:pt>
                <c:pt idx="81">
                  <c:v>9101</c:v>
                </c:pt>
                <c:pt idx="82">
                  <c:v>9301</c:v>
                </c:pt>
                <c:pt idx="83">
                  <c:v>9376</c:v>
                </c:pt>
                <c:pt idx="84">
                  <c:v>9459</c:v>
                </c:pt>
                <c:pt idx="85">
                  <c:v>9532</c:v>
                </c:pt>
                <c:pt idx="86">
                  <c:v>9698</c:v>
                </c:pt>
                <c:pt idx="87">
                  <c:v>9765</c:v>
                </c:pt>
                <c:pt idx="88">
                  <c:v>9862</c:v>
                </c:pt>
              </c:numCache>
            </c:numRef>
          </c:cat>
          <c:val>
            <c:numRef>
              <c:f>char!$B$1:$B$89</c:f>
              <c:numCache>
                <c:formatCode>General</c:formatCode>
                <c:ptCount val="89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  <c:pt idx="54">
                  <c:v>3</c:v>
                </c:pt>
                <c:pt idx="55">
                  <c:v>3</c:v>
                </c:pt>
                <c:pt idx="56">
                  <c:v>3</c:v>
                </c:pt>
                <c:pt idx="57">
                  <c:v>3</c:v>
                </c:pt>
                <c:pt idx="58">
                  <c:v>3</c:v>
                </c:pt>
                <c:pt idx="59">
                  <c:v>3</c:v>
                </c:pt>
                <c:pt idx="60">
                  <c:v>3</c:v>
                </c:pt>
                <c:pt idx="61">
                  <c:v>3</c:v>
                </c:pt>
                <c:pt idx="62">
                  <c:v>3</c:v>
                </c:pt>
                <c:pt idx="63">
                  <c:v>3</c:v>
                </c:pt>
                <c:pt idx="64">
                  <c:v>3</c:v>
                </c:pt>
                <c:pt idx="65">
                  <c:v>3</c:v>
                </c:pt>
                <c:pt idx="66">
                  <c:v>3</c:v>
                </c:pt>
                <c:pt idx="67">
                  <c:v>3</c:v>
                </c:pt>
                <c:pt idx="68">
                  <c:v>3</c:v>
                </c:pt>
                <c:pt idx="69">
                  <c:v>3</c:v>
                </c:pt>
                <c:pt idx="70">
                  <c:v>3</c:v>
                </c:pt>
                <c:pt idx="71">
                  <c:v>3</c:v>
                </c:pt>
                <c:pt idx="72">
                  <c:v>3</c:v>
                </c:pt>
                <c:pt idx="73">
                  <c:v>3</c:v>
                </c:pt>
                <c:pt idx="74">
                  <c:v>3</c:v>
                </c:pt>
                <c:pt idx="75">
                  <c:v>3</c:v>
                </c:pt>
                <c:pt idx="76">
                  <c:v>3</c:v>
                </c:pt>
                <c:pt idx="77">
                  <c:v>3</c:v>
                </c:pt>
                <c:pt idx="78">
                  <c:v>3</c:v>
                </c:pt>
                <c:pt idx="79">
                  <c:v>3</c:v>
                </c:pt>
                <c:pt idx="80">
                  <c:v>3</c:v>
                </c:pt>
                <c:pt idx="81">
                  <c:v>3</c:v>
                </c:pt>
                <c:pt idx="82">
                  <c:v>3</c:v>
                </c:pt>
                <c:pt idx="83">
                  <c:v>3</c:v>
                </c:pt>
                <c:pt idx="84">
                  <c:v>3</c:v>
                </c:pt>
                <c:pt idx="85">
                  <c:v>3</c:v>
                </c:pt>
                <c:pt idx="86">
                  <c:v>3</c:v>
                </c:pt>
                <c:pt idx="87">
                  <c:v>3</c:v>
                </c:pt>
                <c:pt idx="88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03A-48A5-8919-50B3E25D1F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55501656"/>
        <c:axId val="455503952"/>
      </c:lineChart>
      <c:catAx>
        <c:axId val="45550165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 входа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5503952"/>
        <c:crosses val="autoZero"/>
        <c:auto val="1"/>
        <c:lblAlgn val="ctr"/>
        <c:lblOffset val="100"/>
        <c:noMultiLvlLbl val="0"/>
      </c:catAx>
      <c:valAx>
        <c:axId val="45550395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итераций</a:t>
                </a:r>
              </a:p>
            </c:rich>
          </c:tx>
          <c:layout>
            <c:manualLayout>
              <c:xMode val="edge"/>
              <c:yMode val="edge"/>
              <c:x val="2.7217617221328715E-2"/>
              <c:y val="0.2732581287325813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5550165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Зависимость времени от размера входа
( массив </a:t>
            </a:r>
            <a:r>
              <a:rPr lang="en-US"/>
              <a:t>char)
</a:t>
            </a:r>
          </a:p>
        </c:rich>
      </c:tx>
      <c:layout>
        <c:manualLayout>
          <c:xMode val="edge"/>
          <c:yMode val="edge"/>
          <c:x val="0.16205555555555559"/>
          <c:y val="2.777777777777777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char!$C:$C</c:f>
              <c:numCache>
                <c:formatCode>General</c:formatCode>
                <c:ptCount val="1048576"/>
                <c:pt idx="0">
                  <c:v>430</c:v>
                </c:pt>
                <c:pt idx="1">
                  <c:v>577</c:v>
                </c:pt>
                <c:pt idx="2">
                  <c:v>858</c:v>
                </c:pt>
                <c:pt idx="3">
                  <c:v>954</c:v>
                </c:pt>
                <c:pt idx="4">
                  <c:v>973</c:v>
                </c:pt>
                <c:pt idx="5">
                  <c:v>1038</c:v>
                </c:pt>
                <c:pt idx="6">
                  <c:v>1082</c:v>
                </c:pt>
                <c:pt idx="7">
                  <c:v>1171</c:v>
                </c:pt>
                <c:pt idx="8">
                  <c:v>1215</c:v>
                </c:pt>
                <c:pt idx="9">
                  <c:v>1436</c:v>
                </c:pt>
                <c:pt idx="10">
                  <c:v>1493</c:v>
                </c:pt>
                <c:pt idx="11">
                  <c:v>1571</c:v>
                </c:pt>
                <c:pt idx="12">
                  <c:v>1664</c:v>
                </c:pt>
                <c:pt idx="13">
                  <c:v>2042</c:v>
                </c:pt>
                <c:pt idx="14">
                  <c:v>2249</c:v>
                </c:pt>
                <c:pt idx="15">
                  <c:v>2296</c:v>
                </c:pt>
                <c:pt idx="16">
                  <c:v>2470</c:v>
                </c:pt>
                <c:pt idx="17">
                  <c:v>2490</c:v>
                </c:pt>
                <c:pt idx="18">
                  <c:v>2650</c:v>
                </c:pt>
                <c:pt idx="19">
                  <c:v>2682</c:v>
                </c:pt>
                <c:pt idx="20">
                  <c:v>2701</c:v>
                </c:pt>
                <c:pt idx="21">
                  <c:v>3106</c:v>
                </c:pt>
                <c:pt idx="22">
                  <c:v>3349</c:v>
                </c:pt>
                <c:pt idx="23">
                  <c:v>3352</c:v>
                </c:pt>
                <c:pt idx="24">
                  <c:v>3378</c:v>
                </c:pt>
                <c:pt idx="25">
                  <c:v>3606</c:v>
                </c:pt>
                <c:pt idx="26">
                  <c:v>3632</c:v>
                </c:pt>
                <c:pt idx="27">
                  <c:v>4073</c:v>
                </c:pt>
                <c:pt idx="28">
                  <c:v>4101</c:v>
                </c:pt>
                <c:pt idx="29">
                  <c:v>4106</c:v>
                </c:pt>
                <c:pt idx="30">
                  <c:v>4293</c:v>
                </c:pt>
                <c:pt idx="31">
                  <c:v>4305</c:v>
                </c:pt>
                <c:pt idx="32">
                  <c:v>4322</c:v>
                </c:pt>
                <c:pt idx="33">
                  <c:v>4323</c:v>
                </c:pt>
                <c:pt idx="34">
                  <c:v>4380</c:v>
                </c:pt>
                <c:pt idx="35">
                  <c:v>4416</c:v>
                </c:pt>
                <c:pt idx="36">
                  <c:v>4488</c:v>
                </c:pt>
                <c:pt idx="37">
                  <c:v>4636</c:v>
                </c:pt>
                <c:pt idx="38">
                  <c:v>4693</c:v>
                </c:pt>
                <c:pt idx="39">
                  <c:v>4862</c:v>
                </c:pt>
                <c:pt idx="40">
                  <c:v>4937</c:v>
                </c:pt>
                <c:pt idx="41">
                  <c:v>5092</c:v>
                </c:pt>
                <c:pt idx="42">
                  <c:v>5096</c:v>
                </c:pt>
                <c:pt idx="43">
                  <c:v>5188</c:v>
                </c:pt>
                <c:pt idx="44">
                  <c:v>5230</c:v>
                </c:pt>
                <c:pt idx="45">
                  <c:v>5258</c:v>
                </c:pt>
                <c:pt idx="46">
                  <c:v>5357</c:v>
                </c:pt>
                <c:pt idx="47">
                  <c:v>5543</c:v>
                </c:pt>
                <c:pt idx="48">
                  <c:v>5637</c:v>
                </c:pt>
                <c:pt idx="49">
                  <c:v>5663</c:v>
                </c:pt>
                <c:pt idx="50">
                  <c:v>5752</c:v>
                </c:pt>
                <c:pt idx="51">
                  <c:v>5909</c:v>
                </c:pt>
                <c:pt idx="52">
                  <c:v>6164</c:v>
                </c:pt>
                <c:pt idx="53">
                  <c:v>6175</c:v>
                </c:pt>
                <c:pt idx="54">
                  <c:v>6229</c:v>
                </c:pt>
                <c:pt idx="55">
                  <c:v>6292</c:v>
                </c:pt>
                <c:pt idx="56">
                  <c:v>6464</c:v>
                </c:pt>
                <c:pt idx="57">
                  <c:v>6732</c:v>
                </c:pt>
                <c:pt idx="58">
                  <c:v>6782</c:v>
                </c:pt>
                <c:pt idx="59">
                  <c:v>6909</c:v>
                </c:pt>
                <c:pt idx="60">
                  <c:v>7106</c:v>
                </c:pt>
                <c:pt idx="61">
                  <c:v>7134</c:v>
                </c:pt>
                <c:pt idx="62">
                  <c:v>7134</c:v>
                </c:pt>
                <c:pt idx="63">
                  <c:v>7261</c:v>
                </c:pt>
                <c:pt idx="64">
                  <c:v>7298</c:v>
                </c:pt>
                <c:pt idx="65">
                  <c:v>7378</c:v>
                </c:pt>
                <c:pt idx="66">
                  <c:v>7515</c:v>
                </c:pt>
                <c:pt idx="67">
                  <c:v>7676</c:v>
                </c:pt>
                <c:pt idx="68">
                  <c:v>7682</c:v>
                </c:pt>
                <c:pt idx="69">
                  <c:v>7968</c:v>
                </c:pt>
                <c:pt idx="70">
                  <c:v>8007</c:v>
                </c:pt>
                <c:pt idx="71">
                  <c:v>8077</c:v>
                </c:pt>
                <c:pt idx="72">
                  <c:v>8246</c:v>
                </c:pt>
                <c:pt idx="73">
                  <c:v>8359</c:v>
                </c:pt>
                <c:pt idx="74">
                  <c:v>8578</c:v>
                </c:pt>
                <c:pt idx="75">
                  <c:v>8715</c:v>
                </c:pt>
                <c:pt idx="76">
                  <c:v>8732</c:v>
                </c:pt>
                <c:pt idx="77">
                  <c:v>8767</c:v>
                </c:pt>
                <c:pt idx="78">
                  <c:v>8949</c:v>
                </c:pt>
                <c:pt idx="79">
                  <c:v>9037</c:v>
                </c:pt>
                <c:pt idx="80">
                  <c:v>9077</c:v>
                </c:pt>
                <c:pt idx="81">
                  <c:v>9101</c:v>
                </c:pt>
                <c:pt idx="82">
                  <c:v>9301</c:v>
                </c:pt>
                <c:pt idx="83">
                  <c:v>9376</c:v>
                </c:pt>
                <c:pt idx="84">
                  <c:v>9459</c:v>
                </c:pt>
                <c:pt idx="85">
                  <c:v>9532</c:v>
                </c:pt>
                <c:pt idx="86">
                  <c:v>9698</c:v>
                </c:pt>
                <c:pt idx="87">
                  <c:v>9765</c:v>
                </c:pt>
                <c:pt idx="88">
                  <c:v>9862</c:v>
                </c:pt>
              </c:numCache>
            </c:numRef>
          </c:cat>
          <c:val>
            <c:numRef>
              <c:f>char!$A$1:$A$89</c:f>
              <c:numCache>
                <c:formatCode>General</c:formatCode>
                <c:ptCount val="89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1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2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1</c:v>
                </c:pt>
                <c:pt idx="35">
                  <c:v>1</c:v>
                </c:pt>
                <c:pt idx="36">
                  <c:v>0</c:v>
                </c:pt>
                <c:pt idx="37">
                  <c:v>0</c:v>
                </c:pt>
                <c:pt idx="38">
                  <c:v>1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1</c:v>
                </c:pt>
                <c:pt idx="48">
                  <c:v>0</c:v>
                </c:pt>
                <c:pt idx="49">
                  <c:v>0</c:v>
                </c:pt>
                <c:pt idx="50">
                  <c:v>1</c:v>
                </c:pt>
                <c:pt idx="51">
                  <c:v>0</c:v>
                </c:pt>
                <c:pt idx="52">
                  <c:v>0</c:v>
                </c:pt>
                <c:pt idx="53">
                  <c:v>1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1</c:v>
                </c:pt>
                <c:pt idx="58">
                  <c:v>1</c:v>
                </c:pt>
                <c:pt idx="59">
                  <c:v>1</c:v>
                </c:pt>
                <c:pt idx="60">
                  <c:v>0</c:v>
                </c:pt>
                <c:pt idx="61">
                  <c:v>1</c:v>
                </c:pt>
                <c:pt idx="62">
                  <c:v>0</c:v>
                </c:pt>
                <c:pt idx="63">
                  <c:v>1</c:v>
                </c:pt>
                <c:pt idx="64">
                  <c:v>1</c:v>
                </c:pt>
                <c:pt idx="65">
                  <c:v>1</c:v>
                </c:pt>
                <c:pt idx="66">
                  <c:v>1</c:v>
                </c:pt>
                <c:pt idx="67">
                  <c:v>1</c:v>
                </c:pt>
                <c:pt idx="68">
                  <c:v>1</c:v>
                </c:pt>
                <c:pt idx="69">
                  <c:v>1</c:v>
                </c:pt>
                <c:pt idx="70">
                  <c:v>0</c:v>
                </c:pt>
                <c:pt idx="71">
                  <c:v>0</c:v>
                </c:pt>
                <c:pt idx="72">
                  <c:v>1</c:v>
                </c:pt>
                <c:pt idx="73">
                  <c:v>0</c:v>
                </c:pt>
                <c:pt idx="74">
                  <c:v>0</c:v>
                </c:pt>
                <c:pt idx="75">
                  <c:v>6</c:v>
                </c:pt>
                <c:pt idx="76">
                  <c:v>0</c:v>
                </c:pt>
                <c:pt idx="77">
                  <c:v>1</c:v>
                </c:pt>
                <c:pt idx="78">
                  <c:v>1</c:v>
                </c:pt>
                <c:pt idx="79">
                  <c:v>1</c:v>
                </c:pt>
                <c:pt idx="80">
                  <c:v>0</c:v>
                </c:pt>
                <c:pt idx="81">
                  <c:v>1</c:v>
                </c:pt>
                <c:pt idx="82">
                  <c:v>0</c:v>
                </c:pt>
                <c:pt idx="83">
                  <c:v>1</c:v>
                </c:pt>
                <c:pt idx="84">
                  <c:v>1</c:v>
                </c:pt>
                <c:pt idx="85">
                  <c:v>1</c:v>
                </c:pt>
                <c:pt idx="86">
                  <c:v>0</c:v>
                </c:pt>
                <c:pt idx="87">
                  <c:v>1</c:v>
                </c:pt>
                <c:pt idx="88">
                  <c:v>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AEA6-4CF6-A31F-4E0586FE37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346523440"/>
        <c:axId val="346523768"/>
      </c:lineChart>
      <c:catAx>
        <c:axId val="346523440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 входа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46523768"/>
        <c:crosses val="autoZero"/>
        <c:auto val="1"/>
        <c:lblAlgn val="ctr"/>
        <c:lblOffset val="100"/>
        <c:noMultiLvlLbl val="0"/>
      </c:catAx>
      <c:valAx>
        <c:axId val="346523768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346523440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dirty="0"/>
              <a:t>Зависимость количества итераций от размера входа ( </a:t>
            </a:r>
            <a:r>
              <a:rPr lang="en-US" dirty="0" err="1"/>
              <a:t>linkedint</a:t>
            </a:r>
            <a:r>
              <a:rPr lang="en-US" dirty="0"/>
              <a:t>)
</a:t>
            </a:r>
          </a:p>
        </c:rich>
      </c:tx>
      <c:layout>
        <c:manualLayout>
          <c:xMode val="edge"/>
          <c:yMode val="edge"/>
          <c:x val="0.132124018756443"/>
          <c:y val="4.254325993681927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3070545244503631"/>
          <c:y val="0.38706274619353082"/>
          <c:w val="0.82295197371851703"/>
          <c:h val="0.28840542196001451"/>
        </c:manualLayout>
      </c:layout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linkedint!$C:$C</c:f>
              <c:numCache>
                <c:formatCode>General</c:formatCode>
                <c:ptCount val="1048576"/>
                <c:pt idx="0">
                  <c:v>345</c:v>
                </c:pt>
                <c:pt idx="1">
                  <c:v>462</c:v>
                </c:pt>
                <c:pt idx="2">
                  <c:v>578</c:v>
                </c:pt>
                <c:pt idx="3">
                  <c:v>991</c:v>
                </c:pt>
                <c:pt idx="4">
                  <c:v>1179</c:v>
                </c:pt>
                <c:pt idx="5">
                  <c:v>1461</c:v>
                </c:pt>
                <c:pt idx="6">
                  <c:v>1473</c:v>
                </c:pt>
                <c:pt idx="7">
                  <c:v>1747</c:v>
                </c:pt>
                <c:pt idx="8">
                  <c:v>1921</c:v>
                </c:pt>
                <c:pt idx="9">
                  <c:v>1967</c:v>
                </c:pt>
                <c:pt idx="10">
                  <c:v>1999</c:v>
                </c:pt>
                <c:pt idx="11">
                  <c:v>2030</c:v>
                </c:pt>
                <c:pt idx="12">
                  <c:v>2087</c:v>
                </c:pt>
                <c:pt idx="13">
                  <c:v>2106</c:v>
                </c:pt>
                <c:pt idx="14">
                  <c:v>2142</c:v>
                </c:pt>
                <c:pt idx="15">
                  <c:v>2296</c:v>
                </c:pt>
                <c:pt idx="16">
                  <c:v>2330</c:v>
                </c:pt>
                <c:pt idx="17">
                  <c:v>2567</c:v>
                </c:pt>
                <c:pt idx="18">
                  <c:v>2770</c:v>
                </c:pt>
                <c:pt idx="19">
                  <c:v>2811</c:v>
                </c:pt>
                <c:pt idx="20">
                  <c:v>2825</c:v>
                </c:pt>
                <c:pt idx="21">
                  <c:v>2840</c:v>
                </c:pt>
                <c:pt idx="22">
                  <c:v>2875</c:v>
                </c:pt>
                <c:pt idx="23">
                  <c:v>3116</c:v>
                </c:pt>
                <c:pt idx="24">
                  <c:v>3166</c:v>
                </c:pt>
                <c:pt idx="25">
                  <c:v>3279</c:v>
                </c:pt>
                <c:pt idx="26">
                  <c:v>3377</c:v>
                </c:pt>
                <c:pt idx="27">
                  <c:v>3421</c:v>
                </c:pt>
                <c:pt idx="28">
                  <c:v>3518</c:v>
                </c:pt>
                <c:pt idx="29">
                  <c:v>3552</c:v>
                </c:pt>
                <c:pt idx="30">
                  <c:v>3633</c:v>
                </c:pt>
                <c:pt idx="31">
                  <c:v>3685</c:v>
                </c:pt>
                <c:pt idx="32">
                  <c:v>3957</c:v>
                </c:pt>
                <c:pt idx="33">
                  <c:v>4009</c:v>
                </c:pt>
                <c:pt idx="34">
                  <c:v>4374</c:v>
                </c:pt>
                <c:pt idx="35">
                  <c:v>4752</c:v>
                </c:pt>
                <c:pt idx="36">
                  <c:v>4787</c:v>
                </c:pt>
                <c:pt idx="37">
                  <c:v>4824</c:v>
                </c:pt>
                <c:pt idx="38">
                  <c:v>5386</c:v>
                </c:pt>
                <c:pt idx="39">
                  <c:v>5396</c:v>
                </c:pt>
                <c:pt idx="40">
                  <c:v>5446</c:v>
                </c:pt>
                <c:pt idx="41">
                  <c:v>5510</c:v>
                </c:pt>
                <c:pt idx="42">
                  <c:v>5909</c:v>
                </c:pt>
                <c:pt idx="43">
                  <c:v>5970</c:v>
                </c:pt>
                <c:pt idx="44">
                  <c:v>5971</c:v>
                </c:pt>
                <c:pt idx="45">
                  <c:v>6027</c:v>
                </c:pt>
                <c:pt idx="46">
                  <c:v>6327</c:v>
                </c:pt>
                <c:pt idx="47">
                  <c:v>6494</c:v>
                </c:pt>
                <c:pt idx="48">
                  <c:v>6671</c:v>
                </c:pt>
                <c:pt idx="49">
                  <c:v>6988</c:v>
                </c:pt>
                <c:pt idx="50">
                  <c:v>7098</c:v>
                </c:pt>
                <c:pt idx="51">
                  <c:v>7145</c:v>
                </c:pt>
                <c:pt idx="52">
                  <c:v>7374</c:v>
                </c:pt>
                <c:pt idx="53">
                  <c:v>7474</c:v>
                </c:pt>
                <c:pt idx="54">
                  <c:v>7506</c:v>
                </c:pt>
                <c:pt idx="55">
                  <c:v>7531</c:v>
                </c:pt>
                <c:pt idx="56">
                  <c:v>7542</c:v>
                </c:pt>
                <c:pt idx="57">
                  <c:v>7655</c:v>
                </c:pt>
                <c:pt idx="58">
                  <c:v>7696</c:v>
                </c:pt>
                <c:pt idx="59">
                  <c:v>8418</c:v>
                </c:pt>
                <c:pt idx="60">
                  <c:v>8482</c:v>
                </c:pt>
                <c:pt idx="61">
                  <c:v>8601</c:v>
                </c:pt>
                <c:pt idx="62">
                  <c:v>8759</c:v>
                </c:pt>
                <c:pt idx="63">
                  <c:v>8823</c:v>
                </c:pt>
                <c:pt idx="64">
                  <c:v>9120</c:v>
                </c:pt>
                <c:pt idx="65">
                  <c:v>9155</c:v>
                </c:pt>
                <c:pt idx="66">
                  <c:v>9266</c:v>
                </c:pt>
                <c:pt idx="67">
                  <c:v>9294</c:v>
                </c:pt>
                <c:pt idx="68">
                  <c:v>9308</c:v>
                </c:pt>
                <c:pt idx="69">
                  <c:v>9470</c:v>
                </c:pt>
                <c:pt idx="70">
                  <c:v>9503</c:v>
                </c:pt>
                <c:pt idx="71">
                  <c:v>9650</c:v>
                </c:pt>
                <c:pt idx="72">
                  <c:v>9672</c:v>
                </c:pt>
                <c:pt idx="73">
                  <c:v>9819</c:v>
                </c:pt>
              </c:numCache>
            </c:numRef>
          </c:cat>
          <c:val>
            <c:numRef>
              <c:f>linkedint!$B$1:$B$74</c:f>
              <c:numCache>
                <c:formatCode>General</c:formatCode>
                <c:ptCount val="74"/>
                <c:pt idx="0">
                  <c:v>6</c:v>
                </c:pt>
                <c:pt idx="1">
                  <c:v>6</c:v>
                </c:pt>
                <c:pt idx="2">
                  <c:v>6</c:v>
                </c:pt>
                <c:pt idx="3">
                  <c:v>6</c:v>
                </c:pt>
                <c:pt idx="4">
                  <c:v>6</c:v>
                </c:pt>
                <c:pt idx="5">
                  <c:v>6</c:v>
                </c:pt>
                <c:pt idx="6">
                  <c:v>6</c:v>
                </c:pt>
                <c:pt idx="7">
                  <c:v>6</c:v>
                </c:pt>
                <c:pt idx="8">
                  <c:v>6</c:v>
                </c:pt>
                <c:pt idx="9">
                  <c:v>6</c:v>
                </c:pt>
                <c:pt idx="10">
                  <c:v>6</c:v>
                </c:pt>
                <c:pt idx="11">
                  <c:v>6</c:v>
                </c:pt>
                <c:pt idx="12">
                  <c:v>6</c:v>
                </c:pt>
                <c:pt idx="13">
                  <c:v>6</c:v>
                </c:pt>
                <c:pt idx="14">
                  <c:v>6</c:v>
                </c:pt>
                <c:pt idx="15">
                  <c:v>6</c:v>
                </c:pt>
                <c:pt idx="16">
                  <c:v>6</c:v>
                </c:pt>
                <c:pt idx="17">
                  <c:v>6</c:v>
                </c:pt>
                <c:pt idx="18">
                  <c:v>6</c:v>
                </c:pt>
                <c:pt idx="19">
                  <c:v>6</c:v>
                </c:pt>
                <c:pt idx="20">
                  <c:v>6</c:v>
                </c:pt>
                <c:pt idx="21">
                  <c:v>6</c:v>
                </c:pt>
                <c:pt idx="22">
                  <c:v>6</c:v>
                </c:pt>
                <c:pt idx="23">
                  <c:v>6</c:v>
                </c:pt>
                <c:pt idx="24">
                  <c:v>6</c:v>
                </c:pt>
                <c:pt idx="25">
                  <c:v>6</c:v>
                </c:pt>
                <c:pt idx="26">
                  <c:v>6</c:v>
                </c:pt>
                <c:pt idx="27">
                  <c:v>6</c:v>
                </c:pt>
                <c:pt idx="28">
                  <c:v>6</c:v>
                </c:pt>
                <c:pt idx="29">
                  <c:v>6</c:v>
                </c:pt>
                <c:pt idx="30">
                  <c:v>6</c:v>
                </c:pt>
                <c:pt idx="31">
                  <c:v>6</c:v>
                </c:pt>
                <c:pt idx="32">
                  <c:v>6</c:v>
                </c:pt>
                <c:pt idx="33">
                  <c:v>6</c:v>
                </c:pt>
                <c:pt idx="34">
                  <c:v>6</c:v>
                </c:pt>
                <c:pt idx="35">
                  <c:v>6</c:v>
                </c:pt>
                <c:pt idx="36">
                  <c:v>6</c:v>
                </c:pt>
                <c:pt idx="37">
                  <c:v>6</c:v>
                </c:pt>
                <c:pt idx="38">
                  <c:v>6</c:v>
                </c:pt>
                <c:pt idx="39">
                  <c:v>6</c:v>
                </c:pt>
                <c:pt idx="40">
                  <c:v>6</c:v>
                </c:pt>
                <c:pt idx="41">
                  <c:v>6</c:v>
                </c:pt>
                <c:pt idx="42">
                  <c:v>6</c:v>
                </c:pt>
                <c:pt idx="43">
                  <c:v>6</c:v>
                </c:pt>
                <c:pt idx="44">
                  <c:v>6</c:v>
                </c:pt>
                <c:pt idx="45">
                  <c:v>6</c:v>
                </c:pt>
                <c:pt idx="46">
                  <c:v>6</c:v>
                </c:pt>
                <c:pt idx="47">
                  <c:v>6</c:v>
                </c:pt>
                <c:pt idx="48">
                  <c:v>6</c:v>
                </c:pt>
                <c:pt idx="49">
                  <c:v>6</c:v>
                </c:pt>
                <c:pt idx="50">
                  <c:v>6</c:v>
                </c:pt>
                <c:pt idx="51">
                  <c:v>6</c:v>
                </c:pt>
                <c:pt idx="52">
                  <c:v>6</c:v>
                </c:pt>
                <c:pt idx="53">
                  <c:v>6</c:v>
                </c:pt>
                <c:pt idx="54">
                  <c:v>6</c:v>
                </c:pt>
                <c:pt idx="55">
                  <c:v>6</c:v>
                </c:pt>
                <c:pt idx="56">
                  <c:v>6</c:v>
                </c:pt>
                <c:pt idx="57">
                  <c:v>6</c:v>
                </c:pt>
                <c:pt idx="58">
                  <c:v>6</c:v>
                </c:pt>
                <c:pt idx="59">
                  <c:v>6</c:v>
                </c:pt>
                <c:pt idx="60">
                  <c:v>6</c:v>
                </c:pt>
                <c:pt idx="61">
                  <c:v>6</c:v>
                </c:pt>
                <c:pt idx="62">
                  <c:v>6</c:v>
                </c:pt>
                <c:pt idx="63">
                  <c:v>6</c:v>
                </c:pt>
                <c:pt idx="64">
                  <c:v>6</c:v>
                </c:pt>
                <c:pt idx="65">
                  <c:v>6</c:v>
                </c:pt>
                <c:pt idx="66">
                  <c:v>6</c:v>
                </c:pt>
                <c:pt idx="67">
                  <c:v>6</c:v>
                </c:pt>
                <c:pt idx="68">
                  <c:v>6</c:v>
                </c:pt>
                <c:pt idx="69">
                  <c:v>6</c:v>
                </c:pt>
                <c:pt idx="70">
                  <c:v>6</c:v>
                </c:pt>
                <c:pt idx="71">
                  <c:v>6</c:v>
                </c:pt>
                <c:pt idx="72">
                  <c:v>6</c:v>
                </c:pt>
                <c:pt idx="73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69-4219-80D2-D4062EDE53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526587008"/>
        <c:axId val="526589304"/>
      </c:lineChart>
      <c:catAx>
        <c:axId val="526587008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 входа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6589304"/>
        <c:crosses val="autoZero"/>
        <c:auto val="1"/>
        <c:lblAlgn val="ctr"/>
        <c:lblOffset val="100"/>
        <c:noMultiLvlLbl val="0"/>
      </c:catAx>
      <c:valAx>
        <c:axId val="52658930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итераций</a:t>
                </a:r>
              </a:p>
            </c:rich>
          </c:tx>
          <c:layout>
            <c:manualLayout>
              <c:xMode val="edge"/>
              <c:yMode val="edge"/>
              <c:x val="2.8018339276617423E-2"/>
              <c:y val="0.34892215568862278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526587008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Зависимость времени от размера входа
( </a:t>
            </a:r>
            <a:r>
              <a:rPr lang="en-US"/>
              <a:t>linkedint)</a:t>
            </a:r>
          </a:p>
        </c:rich>
      </c:tx>
      <c:layout>
        <c:manualLayout>
          <c:xMode val="edge"/>
          <c:yMode val="edge"/>
          <c:x val="0.12038888888888889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linkedint!$C:$C</c:f>
              <c:numCache>
                <c:formatCode>General</c:formatCode>
                <c:ptCount val="1048576"/>
                <c:pt idx="0">
                  <c:v>345</c:v>
                </c:pt>
                <c:pt idx="1">
                  <c:v>462</c:v>
                </c:pt>
                <c:pt idx="2">
                  <c:v>578</c:v>
                </c:pt>
                <c:pt idx="3">
                  <c:v>991</c:v>
                </c:pt>
                <c:pt idx="4">
                  <c:v>1179</c:v>
                </c:pt>
                <c:pt idx="5">
                  <c:v>1461</c:v>
                </c:pt>
                <c:pt idx="6">
                  <c:v>1473</c:v>
                </c:pt>
                <c:pt idx="7">
                  <c:v>1747</c:v>
                </c:pt>
                <c:pt idx="8">
                  <c:v>1921</c:v>
                </c:pt>
                <c:pt idx="9">
                  <c:v>1967</c:v>
                </c:pt>
                <c:pt idx="10">
                  <c:v>1999</c:v>
                </c:pt>
                <c:pt idx="11">
                  <c:v>2030</c:v>
                </c:pt>
                <c:pt idx="12">
                  <c:v>2087</c:v>
                </c:pt>
                <c:pt idx="13">
                  <c:v>2106</c:v>
                </c:pt>
                <c:pt idx="14">
                  <c:v>2142</c:v>
                </c:pt>
                <c:pt idx="15">
                  <c:v>2296</c:v>
                </c:pt>
                <c:pt idx="16">
                  <c:v>2330</c:v>
                </c:pt>
                <c:pt idx="17">
                  <c:v>2567</c:v>
                </c:pt>
                <c:pt idx="18">
                  <c:v>2770</c:v>
                </c:pt>
                <c:pt idx="19">
                  <c:v>2811</c:v>
                </c:pt>
                <c:pt idx="20">
                  <c:v>2825</c:v>
                </c:pt>
                <c:pt idx="21">
                  <c:v>2840</c:v>
                </c:pt>
                <c:pt idx="22">
                  <c:v>2875</c:v>
                </c:pt>
                <c:pt idx="23">
                  <c:v>3116</c:v>
                </c:pt>
                <c:pt idx="24">
                  <c:v>3166</c:v>
                </c:pt>
                <c:pt idx="25">
                  <c:v>3279</c:v>
                </c:pt>
                <c:pt idx="26">
                  <c:v>3377</c:v>
                </c:pt>
                <c:pt idx="27">
                  <c:v>3421</c:v>
                </c:pt>
                <c:pt idx="28">
                  <c:v>3518</c:v>
                </c:pt>
                <c:pt idx="29">
                  <c:v>3552</c:v>
                </c:pt>
                <c:pt idx="30">
                  <c:v>3633</c:v>
                </c:pt>
                <c:pt idx="31">
                  <c:v>3685</c:v>
                </c:pt>
                <c:pt idx="32">
                  <c:v>3957</c:v>
                </c:pt>
                <c:pt idx="33">
                  <c:v>4009</c:v>
                </c:pt>
                <c:pt idx="34">
                  <c:v>4374</c:v>
                </c:pt>
                <c:pt idx="35">
                  <c:v>4752</c:v>
                </c:pt>
                <c:pt idx="36">
                  <c:v>4787</c:v>
                </c:pt>
                <c:pt idx="37">
                  <c:v>4824</c:v>
                </c:pt>
                <c:pt idx="38">
                  <c:v>5386</c:v>
                </c:pt>
                <c:pt idx="39">
                  <c:v>5396</c:v>
                </c:pt>
                <c:pt idx="40">
                  <c:v>5446</c:v>
                </c:pt>
                <c:pt idx="41">
                  <c:v>5510</c:v>
                </c:pt>
                <c:pt idx="42">
                  <c:v>5909</c:v>
                </c:pt>
                <c:pt idx="43">
                  <c:v>5970</c:v>
                </c:pt>
                <c:pt idx="44">
                  <c:v>5971</c:v>
                </c:pt>
                <c:pt idx="45">
                  <c:v>6027</c:v>
                </c:pt>
                <c:pt idx="46">
                  <c:v>6327</c:v>
                </c:pt>
                <c:pt idx="47">
                  <c:v>6494</c:v>
                </c:pt>
                <c:pt idx="48">
                  <c:v>6671</c:v>
                </c:pt>
                <c:pt idx="49">
                  <c:v>6988</c:v>
                </c:pt>
                <c:pt idx="50">
                  <c:v>7098</c:v>
                </c:pt>
                <c:pt idx="51">
                  <c:v>7145</c:v>
                </c:pt>
                <c:pt idx="52">
                  <c:v>7374</c:v>
                </c:pt>
                <c:pt idx="53">
                  <c:v>7474</c:v>
                </c:pt>
                <c:pt idx="54">
                  <c:v>7506</c:v>
                </c:pt>
                <c:pt idx="55">
                  <c:v>7531</c:v>
                </c:pt>
                <c:pt idx="56">
                  <c:v>7542</c:v>
                </c:pt>
                <c:pt idx="57">
                  <c:v>7655</c:v>
                </c:pt>
                <c:pt idx="58">
                  <c:v>7696</c:v>
                </c:pt>
                <c:pt idx="59">
                  <c:v>8418</c:v>
                </c:pt>
                <c:pt idx="60">
                  <c:v>8482</c:v>
                </c:pt>
                <c:pt idx="61">
                  <c:v>8601</c:v>
                </c:pt>
                <c:pt idx="62">
                  <c:v>8759</c:v>
                </c:pt>
                <c:pt idx="63">
                  <c:v>8823</c:v>
                </c:pt>
                <c:pt idx="64">
                  <c:v>9120</c:v>
                </c:pt>
                <c:pt idx="65">
                  <c:v>9155</c:v>
                </c:pt>
                <c:pt idx="66">
                  <c:v>9266</c:v>
                </c:pt>
                <c:pt idx="67">
                  <c:v>9294</c:v>
                </c:pt>
                <c:pt idx="68">
                  <c:v>9308</c:v>
                </c:pt>
                <c:pt idx="69">
                  <c:v>9470</c:v>
                </c:pt>
                <c:pt idx="70">
                  <c:v>9503</c:v>
                </c:pt>
                <c:pt idx="71">
                  <c:v>9650</c:v>
                </c:pt>
                <c:pt idx="72">
                  <c:v>9672</c:v>
                </c:pt>
                <c:pt idx="73">
                  <c:v>9819</c:v>
                </c:pt>
              </c:numCache>
            </c:numRef>
          </c:cat>
          <c:val>
            <c:numRef>
              <c:f>linkedint!$A$1:$A$74</c:f>
              <c:numCache>
                <c:formatCode>General</c:formatCode>
                <c:ptCount val="74"/>
                <c:pt idx="0">
                  <c:v>1</c:v>
                </c:pt>
                <c:pt idx="1">
                  <c:v>1</c:v>
                </c:pt>
                <c:pt idx="2">
                  <c:v>2</c:v>
                </c:pt>
                <c:pt idx="3">
                  <c:v>7</c:v>
                </c:pt>
                <c:pt idx="4">
                  <c:v>4</c:v>
                </c:pt>
                <c:pt idx="5">
                  <c:v>18</c:v>
                </c:pt>
                <c:pt idx="6">
                  <c:v>20</c:v>
                </c:pt>
                <c:pt idx="7">
                  <c:v>11</c:v>
                </c:pt>
                <c:pt idx="8">
                  <c:v>21</c:v>
                </c:pt>
                <c:pt idx="9">
                  <c:v>20</c:v>
                </c:pt>
                <c:pt idx="10">
                  <c:v>28</c:v>
                </c:pt>
                <c:pt idx="11">
                  <c:v>15</c:v>
                </c:pt>
                <c:pt idx="12">
                  <c:v>14</c:v>
                </c:pt>
                <c:pt idx="13">
                  <c:v>19</c:v>
                </c:pt>
                <c:pt idx="14">
                  <c:v>22</c:v>
                </c:pt>
                <c:pt idx="15">
                  <c:v>34</c:v>
                </c:pt>
                <c:pt idx="16">
                  <c:v>31</c:v>
                </c:pt>
                <c:pt idx="17">
                  <c:v>19</c:v>
                </c:pt>
                <c:pt idx="18">
                  <c:v>53</c:v>
                </c:pt>
                <c:pt idx="19">
                  <c:v>51</c:v>
                </c:pt>
                <c:pt idx="20">
                  <c:v>36</c:v>
                </c:pt>
                <c:pt idx="21">
                  <c:v>30</c:v>
                </c:pt>
                <c:pt idx="22">
                  <c:v>50</c:v>
                </c:pt>
                <c:pt idx="23">
                  <c:v>50</c:v>
                </c:pt>
                <c:pt idx="24">
                  <c:v>57</c:v>
                </c:pt>
                <c:pt idx="25">
                  <c:v>85</c:v>
                </c:pt>
                <c:pt idx="26">
                  <c:v>45</c:v>
                </c:pt>
                <c:pt idx="27">
                  <c:v>40</c:v>
                </c:pt>
                <c:pt idx="28">
                  <c:v>41</c:v>
                </c:pt>
                <c:pt idx="29">
                  <c:v>61</c:v>
                </c:pt>
                <c:pt idx="30">
                  <c:v>48</c:v>
                </c:pt>
                <c:pt idx="31">
                  <c:v>61</c:v>
                </c:pt>
                <c:pt idx="32">
                  <c:v>67</c:v>
                </c:pt>
                <c:pt idx="33">
                  <c:v>93</c:v>
                </c:pt>
                <c:pt idx="34">
                  <c:v>69</c:v>
                </c:pt>
                <c:pt idx="35">
                  <c:v>78</c:v>
                </c:pt>
                <c:pt idx="36">
                  <c:v>95</c:v>
                </c:pt>
                <c:pt idx="37">
                  <c:v>122</c:v>
                </c:pt>
                <c:pt idx="38">
                  <c:v>141</c:v>
                </c:pt>
                <c:pt idx="39">
                  <c:v>166</c:v>
                </c:pt>
                <c:pt idx="40">
                  <c:v>123</c:v>
                </c:pt>
                <c:pt idx="41">
                  <c:v>127</c:v>
                </c:pt>
                <c:pt idx="42">
                  <c:v>131</c:v>
                </c:pt>
                <c:pt idx="43">
                  <c:v>146</c:v>
                </c:pt>
                <c:pt idx="44">
                  <c:v>144</c:v>
                </c:pt>
                <c:pt idx="45">
                  <c:v>151</c:v>
                </c:pt>
                <c:pt idx="46">
                  <c:v>146</c:v>
                </c:pt>
                <c:pt idx="47">
                  <c:v>181</c:v>
                </c:pt>
                <c:pt idx="48">
                  <c:v>158</c:v>
                </c:pt>
                <c:pt idx="49">
                  <c:v>192</c:v>
                </c:pt>
                <c:pt idx="50">
                  <c:v>212</c:v>
                </c:pt>
                <c:pt idx="51">
                  <c:v>155</c:v>
                </c:pt>
                <c:pt idx="52">
                  <c:v>216</c:v>
                </c:pt>
                <c:pt idx="53">
                  <c:v>193</c:v>
                </c:pt>
                <c:pt idx="54">
                  <c:v>208</c:v>
                </c:pt>
                <c:pt idx="55">
                  <c:v>193</c:v>
                </c:pt>
                <c:pt idx="56">
                  <c:v>226</c:v>
                </c:pt>
                <c:pt idx="57">
                  <c:v>239</c:v>
                </c:pt>
                <c:pt idx="58">
                  <c:v>212</c:v>
                </c:pt>
                <c:pt idx="59">
                  <c:v>268</c:v>
                </c:pt>
                <c:pt idx="60">
                  <c:v>248</c:v>
                </c:pt>
                <c:pt idx="61">
                  <c:v>287</c:v>
                </c:pt>
                <c:pt idx="62">
                  <c:v>267</c:v>
                </c:pt>
                <c:pt idx="63">
                  <c:v>252</c:v>
                </c:pt>
                <c:pt idx="64">
                  <c:v>325</c:v>
                </c:pt>
                <c:pt idx="65">
                  <c:v>291</c:v>
                </c:pt>
                <c:pt idx="66">
                  <c:v>355</c:v>
                </c:pt>
                <c:pt idx="67">
                  <c:v>312</c:v>
                </c:pt>
                <c:pt idx="68">
                  <c:v>274</c:v>
                </c:pt>
                <c:pt idx="69">
                  <c:v>321</c:v>
                </c:pt>
                <c:pt idx="70">
                  <c:v>360</c:v>
                </c:pt>
                <c:pt idx="71">
                  <c:v>336</c:v>
                </c:pt>
                <c:pt idx="72">
                  <c:v>292</c:v>
                </c:pt>
                <c:pt idx="73">
                  <c:v>371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E95-4092-A274-C68CD3052B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92553432"/>
        <c:axId val="492553760"/>
      </c:lineChart>
      <c:catAx>
        <c:axId val="492553432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размера входа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2553760"/>
        <c:crosses val="autoZero"/>
        <c:auto val="1"/>
        <c:lblAlgn val="ctr"/>
        <c:lblOffset val="100"/>
        <c:noMultiLvlLbl val="0"/>
      </c:catAx>
      <c:valAx>
        <c:axId val="492553760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2553432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Зависимость количества итераций от размера входа (</a:t>
            </a:r>
            <a:r>
              <a:rPr lang="en-US"/>
              <a:t>linkedchar)</a:t>
            </a:r>
          </a:p>
        </c:rich>
      </c:tx>
      <c:layout>
        <c:manualLayout>
          <c:xMode val="edge"/>
          <c:yMode val="edge"/>
          <c:x val="0.15198675496688741"/>
          <c:y val="6.324666198172873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linkedchar!$C:$C</c:f>
              <c:numCache>
                <c:formatCode>General</c:formatCode>
                <c:ptCount val="1048576"/>
                <c:pt idx="0">
                  <c:v>107</c:v>
                </c:pt>
                <c:pt idx="1">
                  <c:v>129</c:v>
                </c:pt>
                <c:pt idx="2">
                  <c:v>622</c:v>
                </c:pt>
                <c:pt idx="3">
                  <c:v>699</c:v>
                </c:pt>
                <c:pt idx="4">
                  <c:v>945</c:v>
                </c:pt>
                <c:pt idx="5">
                  <c:v>1236</c:v>
                </c:pt>
                <c:pt idx="6">
                  <c:v>1830</c:v>
                </c:pt>
                <c:pt idx="7">
                  <c:v>1875</c:v>
                </c:pt>
                <c:pt idx="8">
                  <c:v>1972</c:v>
                </c:pt>
                <c:pt idx="9">
                  <c:v>2869</c:v>
                </c:pt>
                <c:pt idx="10">
                  <c:v>3068</c:v>
                </c:pt>
                <c:pt idx="11">
                  <c:v>3124</c:v>
                </c:pt>
                <c:pt idx="12">
                  <c:v>3133</c:v>
                </c:pt>
                <c:pt idx="13">
                  <c:v>3191</c:v>
                </c:pt>
                <c:pt idx="14">
                  <c:v>3423</c:v>
                </c:pt>
                <c:pt idx="15">
                  <c:v>3530</c:v>
                </c:pt>
                <c:pt idx="16">
                  <c:v>3944</c:v>
                </c:pt>
                <c:pt idx="17">
                  <c:v>3994</c:v>
                </c:pt>
                <c:pt idx="18">
                  <c:v>4163</c:v>
                </c:pt>
                <c:pt idx="19">
                  <c:v>4437</c:v>
                </c:pt>
                <c:pt idx="20">
                  <c:v>4555</c:v>
                </c:pt>
                <c:pt idx="21">
                  <c:v>4655</c:v>
                </c:pt>
                <c:pt idx="22">
                  <c:v>4845</c:v>
                </c:pt>
                <c:pt idx="23">
                  <c:v>4890</c:v>
                </c:pt>
                <c:pt idx="24">
                  <c:v>4895</c:v>
                </c:pt>
                <c:pt idx="25">
                  <c:v>4986</c:v>
                </c:pt>
                <c:pt idx="26">
                  <c:v>5325</c:v>
                </c:pt>
                <c:pt idx="27">
                  <c:v>5432</c:v>
                </c:pt>
                <c:pt idx="28">
                  <c:v>5554</c:v>
                </c:pt>
                <c:pt idx="29">
                  <c:v>5986</c:v>
                </c:pt>
                <c:pt idx="30">
                  <c:v>6103</c:v>
                </c:pt>
                <c:pt idx="31">
                  <c:v>6233</c:v>
                </c:pt>
                <c:pt idx="32">
                  <c:v>6340</c:v>
                </c:pt>
                <c:pt idx="33">
                  <c:v>6633</c:v>
                </c:pt>
                <c:pt idx="34">
                  <c:v>6703</c:v>
                </c:pt>
                <c:pt idx="35">
                  <c:v>6954</c:v>
                </c:pt>
                <c:pt idx="36">
                  <c:v>7265</c:v>
                </c:pt>
                <c:pt idx="37">
                  <c:v>7364</c:v>
                </c:pt>
                <c:pt idx="38">
                  <c:v>7380</c:v>
                </c:pt>
                <c:pt idx="39">
                  <c:v>7507</c:v>
                </c:pt>
                <c:pt idx="40">
                  <c:v>7543</c:v>
                </c:pt>
                <c:pt idx="41">
                  <c:v>7591</c:v>
                </c:pt>
                <c:pt idx="42">
                  <c:v>7845</c:v>
                </c:pt>
                <c:pt idx="43">
                  <c:v>8000</c:v>
                </c:pt>
                <c:pt idx="44">
                  <c:v>8063</c:v>
                </c:pt>
                <c:pt idx="45">
                  <c:v>8250</c:v>
                </c:pt>
                <c:pt idx="46">
                  <c:v>8299</c:v>
                </c:pt>
                <c:pt idx="47">
                  <c:v>8466</c:v>
                </c:pt>
                <c:pt idx="48">
                  <c:v>9132</c:v>
                </c:pt>
                <c:pt idx="49">
                  <c:v>9248</c:v>
                </c:pt>
                <c:pt idx="50">
                  <c:v>9645</c:v>
                </c:pt>
                <c:pt idx="51">
                  <c:v>9729</c:v>
                </c:pt>
                <c:pt idx="52">
                  <c:v>9789</c:v>
                </c:pt>
                <c:pt idx="53">
                  <c:v>9813</c:v>
                </c:pt>
              </c:numCache>
            </c:numRef>
          </c:cat>
          <c:val>
            <c:numRef>
              <c:f>linkedchar!$B$1:$B$54</c:f>
              <c:numCache>
                <c:formatCode>General</c:formatCode>
                <c:ptCount val="54"/>
                <c:pt idx="0">
                  <c:v>3</c:v>
                </c:pt>
                <c:pt idx="1">
                  <c:v>3</c:v>
                </c:pt>
                <c:pt idx="2">
                  <c:v>3</c:v>
                </c:pt>
                <c:pt idx="3">
                  <c:v>3</c:v>
                </c:pt>
                <c:pt idx="4">
                  <c:v>3</c:v>
                </c:pt>
                <c:pt idx="5">
                  <c:v>3</c:v>
                </c:pt>
                <c:pt idx="6">
                  <c:v>3</c:v>
                </c:pt>
                <c:pt idx="7">
                  <c:v>3</c:v>
                </c:pt>
                <c:pt idx="8">
                  <c:v>3</c:v>
                </c:pt>
                <c:pt idx="9">
                  <c:v>3</c:v>
                </c:pt>
                <c:pt idx="10">
                  <c:v>3</c:v>
                </c:pt>
                <c:pt idx="11">
                  <c:v>3</c:v>
                </c:pt>
                <c:pt idx="12">
                  <c:v>3</c:v>
                </c:pt>
                <c:pt idx="13">
                  <c:v>3</c:v>
                </c:pt>
                <c:pt idx="14">
                  <c:v>3</c:v>
                </c:pt>
                <c:pt idx="15">
                  <c:v>3</c:v>
                </c:pt>
                <c:pt idx="16">
                  <c:v>3</c:v>
                </c:pt>
                <c:pt idx="17">
                  <c:v>3</c:v>
                </c:pt>
                <c:pt idx="18">
                  <c:v>3</c:v>
                </c:pt>
                <c:pt idx="19">
                  <c:v>3</c:v>
                </c:pt>
                <c:pt idx="20">
                  <c:v>3</c:v>
                </c:pt>
                <c:pt idx="21">
                  <c:v>3</c:v>
                </c:pt>
                <c:pt idx="22">
                  <c:v>3</c:v>
                </c:pt>
                <c:pt idx="23">
                  <c:v>3</c:v>
                </c:pt>
                <c:pt idx="24">
                  <c:v>3</c:v>
                </c:pt>
                <c:pt idx="25">
                  <c:v>3</c:v>
                </c:pt>
                <c:pt idx="26">
                  <c:v>3</c:v>
                </c:pt>
                <c:pt idx="27">
                  <c:v>3</c:v>
                </c:pt>
                <c:pt idx="28">
                  <c:v>3</c:v>
                </c:pt>
                <c:pt idx="29">
                  <c:v>3</c:v>
                </c:pt>
                <c:pt idx="30">
                  <c:v>3</c:v>
                </c:pt>
                <c:pt idx="31">
                  <c:v>3</c:v>
                </c:pt>
                <c:pt idx="32">
                  <c:v>3</c:v>
                </c:pt>
                <c:pt idx="33">
                  <c:v>3</c:v>
                </c:pt>
                <c:pt idx="34">
                  <c:v>3</c:v>
                </c:pt>
                <c:pt idx="35">
                  <c:v>3</c:v>
                </c:pt>
                <c:pt idx="36">
                  <c:v>3</c:v>
                </c:pt>
                <c:pt idx="37">
                  <c:v>3</c:v>
                </c:pt>
                <c:pt idx="38">
                  <c:v>3</c:v>
                </c:pt>
                <c:pt idx="39">
                  <c:v>3</c:v>
                </c:pt>
                <c:pt idx="40">
                  <c:v>3</c:v>
                </c:pt>
                <c:pt idx="41">
                  <c:v>3</c:v>
                </c:pt>
                <c:pt idx="42">
                  <c:v>3</c:v>
                </c:pt>
                <c:pt idx="43">
                  <c:v>3</c:v>
                </c:pt>
                <c:pt idx="44">
                  <c:v>3</c:v>
                </c:pt>
                <c:pt idx="45">
                  <c:v>3</c:v>
                </c:pt>
                <c:pt idx="46">
                  <c:v>3</c:v>
                </c:pt>
                <c:pt idx="47">
                  <c:v>3</c:v>
                </c:pt>
                <c:pt idx="48">
                  <c:v>3</c:v>
                </c:pt>
                <c:pt idx="49">
                  <c:v>3</c:v>
                </c:pt>
                <c:pt idx="50">
                  <c:v>3</c:v>
                </c:pt>
                <c:pt idx="51">
                  <c:v>3</c:v>
                </c:pt>
                <c:pt idx="52">
                  <c:v>3</c:v>
                </c:pt>
                <c:pt idx="53">
                  <c:v>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204-48E8-8C6A-09E58C54C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92577704"/>
        <c:axId val="492578032"/>
      </c:lineChart>
      <c:catAx>
        <c:axId val="492577704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 входа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2578032"/>
        <c:crosses val="autoZero"/>
        <c:auto val="1"/>
        <c:lblAlgn val="ctr"/>
        <c:lblOffset val="100"/>
        <c:noMultiLvlLbl val="0"/>
      </c:catAx>
      <c:valAx>
        <c:axId val="492578032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Количество итераций</a:t>
                </a:r>
              </a:p>
            </c:rich>
          </c:tx>
          <c:layout>
            <c:manualLayout>
              <c:xMode val="edge"/>
              <c:yMode val="edge"/>
              <c:x val="2.8018339276617423E-2"/>
              <c:y val="0.26330275229357797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92577704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cap="none" spc="20" baseline="0">
                <a:solidFill>
                  <a:schemeClr val="dk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/>
              <a:t>Зависимость времени от размера входа (</a:t>
            </a:r>
            <a:r>
              <a:rPr lang="en-US"/>
              <a:t>linkedchar)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cap="none" spc="20" baseline="0">
              <a:solidFill>
                <a:schemeClr val="dk1">
                  <a:lumMod val="50000"/>
                  <a:lumOff val="50000"/>
                </a:schemeClr>
              </a:solidFill>
              <a:latin typeface="+mn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2225" cap="rnd" cmpd="sng" algn="ctr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linkedchar!$C:$C</c:f>
              <c:numCache>
                <c:formatCode>General</c:formatCode>
                <c:ptCount val="1048576"/>
                <c:pt idx="0">
                  <c:v>107</c:v>
                </c:pt>
                <c:pt idx="1">
                  <c:v>129</c:v>
                </c:pt>
                <c:pt idx="2">
                  <c:v>622</c:v>
                </c:pt>
                <c:pt idx="3">
                  <c:v>699</c:v>
                </c:pt>
                <c:pt idx="4">
                  <c:v>945</c:v>
                </c:pt>
                <c:pt idx="5">
                  <c:v>1236</c:v>
                </c:pt>
                <c:pt idx="6">
                  <c:v>1830</c:v>
                </c:pt>
                <c:pt idx="7">
                  <c:v>1875</c:v>
                </c:pt>
                <c:pt idx="8">
                  <c:v>1972</c:v>
                </c:pt>
                <c:pt idx="9">
                  <c:v>2869</c:v>
                </c:pt>
                <c:pt idx="10">
                  <c:v>3068</c:v>
                </c:pt>
                <c:pt idx="11">
                  <c:v>3124</c:v>
                </c:pt>
                <c:pt idx="12">
                  <c:v>3133</c:v>
                </c:pt>
                <c:pt idx="13">
                  <c:v>3191</c:v>
                </c:pt>
                <c:pt idx="14">
                  <c:v>3423</c:v>
                </c:pt>
                <c:pt idx="15">
                  <c:v>3530</c:v>
                </c:pt>
                <c:pt idx="16">
                  <c:v>3944</c:v>
                </c:pt>
                <c:pt idx="17">
                  <c:v>3994</c:v>
                </c:pt>
                <c:pt idx="18">
                  <c:v>4163</c:v>
                </c:pt>
                <c:pt idx="19">
                  <c:v>4437</c:v>
                </c:pt>
                <c:pt idx="20">
                  <c:v>4555</c:v>
                </c:pt>
                <c:pt idx="21">
                  <c:v>4655</c:v>
                </c:pt>
                <c:pt idx="22">
                  <c:v>4845</c:v>
                </c:pt>
                <c:pt idx="23">
                  <c:v>4890</c:v>
                </c:pt>
                <c:pt idx="24">
                  <c:v>4895</c:v>
                </c:pt>
                <c:pt idx="25">
                  <c:v>4986</c:v>
                </c:pt>
                <c:pt idx="26">
                  <c:v>5325</c:v>
                </c:pt>
                <c:pt idx="27">
                  <c:v>5432</c:v>
                </c:pt>
                <c:pt idx="28">
                  <c:v>5554</c:v>
                </c:pt>
                <c:pt idx="29">
                  <c:v>5986</c:v>
                </c:pt>
                <c:pt idx="30">
                  <c:v>6103</c:v>
                </c:pt>
                <c:pt idx="31">
                  <c:v>6233</c:v>
                </c:pt>
                <c:pt idx="32">
                  <c:v>6340</c:v>
                </c:pt>
                <c:pt idx="33">
                  <c:v>6633</c:v>
                </c:pt>
                <c:pt idx="34">
                  <c:v>6703</c:v>
                </c:pt>
                <c:pt idx="35">
                  <c:v>6954</c:v>
                </c:pt>
                <c:pt idx="36">
                  <c:v>7265</c:v>
                </c:pt>
                <c:pt idx="37">
                  <c:v>7364</c:v>
                </c:pt>
                <c:pt idx="38">
                  <c:v>7380</c:v>
                </c:pt>
                <c:pt idx="39">
                  <c:v>7507</c:v>
                </c:pt>
                <c:pt idx="40">
                  <c:v>7543</c:v>
                </c:pt>
                <c:pt idx="41">
                  <c:v>7591</c:v>
                </c:pt>
                <c:pt idx="42">
                  <c:v>7845</c:v>
                </c:pt>
                <c:pt idx="43">
                  <c:v>8000</c:v>
                </c:pt>
                <c:pt idx="44">
                  <c:v>8063</c:v>
                </c:pt>
                <c:pt idx="45">
                  <c:v>8250</c:v>
                </c:pt>
                <c:pt idx="46">
                  <c:v>8299</c:v>
                </c:pt>
                <c:pt idx="47">
                  <c:v>8466</c:v>
                </c:pt>
                <c:pt idx="48">
                  <c:v>9132</c:v>
                </c:pt>
                <c:pt idx="49">
                  <c:v>9248</c:v>
                </c:pt>
                <c:pt idx="50">
                  <c:v>9645</c:v>
                </c:pt>
                <c:pt idx="51">
                  <c:v>9729</c:v>
                </c:pt>
                <c:pt idx="52">
                  <c:v>9789</c:v>
                </c:pt>
                <c:pt idx="53">
                  <c:v>9813</c:v>
                </c:pt>
              </c:numCache>
            </c:numRef>
          </c:cat>
          <c:val>
            <c:numRef>
              <c:f>linkedchar!$A$1:$A$54</c:f>
              <c:numCache>
                <c:formatCode>General</c:formatCode>
                <c:ptCount val="54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3</c:v>
                </c:pt>
                <c:pt idx="5">
                  <c:v>6</c:v>
                </c:pt>
                <c:pt idx="6">
                  <c:v>22</c:v>
                </c:pt>
                <c:pt idx="7">
                  <c:v>10</c:v>
                </c:pt>
                <c:pt idx="8">
                  <c:v>7</c:v>
                </c:pt>
                <c:pt idx="9">
                  <c:v>32</c:v>
                </c:pt>
                <c:pt idx="10">
                  <c:v>17</c:v>
                </c:pt>
                <c:pt idx="11">
                  <c:v>43</c:v>
                </c:pt>
                <c:pt idx="12">
                  <c:v>21</c:v>
                </c:pt>
                <c:pt idx="13">
                  <c:v>25</c:v>
                </c:pt>
                <c:pt idx="14">
                  <c:v>32</c:v>
                </c:pt>
                <c:pt idx="15">
                  <c:v>24</c:v>
                </c:pt>
                <c:pt idx="16">
                  <c:v>22</c:v>
                </c:pt>
                <c:pt idx="17">
                  <c:v>22</c:v>
                </c:pt>
                <c:pt idx="18">
                  <c:v>38</c:v>
                </c:pt>
                <c:pt idx="19">
                  <c:v>45</c:v>
                </c:pt>
                <c:pt idx="20">
                  <c:v>32</c:v>
                </c:pt>
                <c:pt idx="21">
                  <c:v>56</c:v>
                </c:pt>
                <c:pt idx="22">
                  <c:v>44</c:v>
                </c:pt>
                <c:pt idx="23">
                  <c:v>56</c:v>
                </c:pt>
                <c:pt idx="24">
                  <c:v>111</c:v>
                </c:pt>
                <c:pt idx="25">
                  <c:v>70</c:v>
                </c:pt>
                <c:pt idx="26">
                  <c:v>77</c:v>
                </c:pt>
                <c:pt idx="27">
                  <c:v>42</c:v>
                </c:pt>
                <c:pt idx="28">
                  <c:v>49</c:v>
                </c:pt>
                <c:pt idx="29">
                  <c:v>56</c:v>
                </c:pt>
                <c:pt idx="30">
                  <c:v>44</c:v>
                </c:pt>
                <c:pt idx="31">
                  <c:v>59</c:v>
                </c:pt>
                <c:pt idx="32">
                  <c:v>50</c:v>
                </c:pt>
                <c:pt idx="33">
                  <c:v>81</c:v>
                </c:pt>
                <c:pt idx="34">
                  <c:v>76</c:v>
                </c:pt>
                <c:pt idx="35">
                  <c:v>82</c:v>
                </c:pt>
                <c:pt idx="36">
                  <c:v>79</c:v>
                </c:pt>
                <c:pt idx="37">
                  <c:v>69</c:v>
                </c:pt>
                <c:pt idx="38">
                  <c:v>94</c:v>
                </c:pt>
                <c:pt idx="39">
                  <c:v>81</c:v>
                </c:pt>
                <c:pt idx="40">
                  <c:v>84</c:v>
                </c:pt>
                <c:pt idx="41">
                  <c:v>89</c:v>
                </c:pt>
                <c:pt idx="42">
                  <c:v>102</c:v>
                </c:pt>
                <c:pt idx="43">
                  <c:v>98</c:v>
                </c:pt>
                <c:pt idx="44">
                  <c:v>116</c:v>
                </c:pt>
                <c:pt idx="45">
                  <c:v>94</c:v>
                </c:pt>
                <c:pt idx="46">
                  <c:v>102</c:v>
                </c:pt>
                <c:pt idx="47">
                  <c:v>94</c:v>
                </c:pt>
                <c:pt idx="48">
                  <c:v>99</c:v>
                </c:pt>
                <c:pt idx="49">
                  <c:v>98</c:v>
                </c:pt>
                <c:pt idx="50">
                  <c:v>146</c:v>
                </c:pt>
                <c:pt idx="51">
                  <c:v>101</c:v>
                </c:pt>
                <c:pt idx="52">
                  <c:v>113</c:v>
                </c:pt>
                <c:pt idx="53">
                  <c:v>109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C84-4984-8C4C-D66837775F7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solidFill>
                <a:schemeClr val="dk1">
                  <a:lumMod val="35000"/>
                  <a:lumOff val="65000"/>
                  <a:alpha val="33000"/>
                </a:schemeClr>
              </a:solidFill>
              <a:round/>
            </a:ln>
            <a:effectLst/>
          </c:spPr>
        </c:dropLines>
        <c:smooth val="0"/>
        <c:axId val="427978696"/>
        <c:axId val="427979024"/>
      </c:lineChart>
      <c:catAx>
        <c:axId val="4279786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Размер входа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7979024"/>
        <c:crosses val="autoZero"/>
        <c:auto val="1"/>
        <c:lblAlgn val="ctr"/>
        <c:lblOffset val="100"/>
        <c:noMultiLvlLbl val="0"/>
      </c:catAx>
      <c:valAx>
        <c:axId val="427979024"/>
        <c:scaling>
          <c:orientation val="minMax"/>
        </c:scaling>
        <c:delete val="0"/>
        <c:axPos val="l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900" b="0" i="0" u="none" strike="noStrike" kern="1200" cap="all" baseline="0">
                    <a:solidFill>
                      <a:schemeClr val="dk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Время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900" b="0" i="0" u="none" strike="noStrike" kern="1200" cap="all" baseline="0">
                  <a:solidFill>
                    <a:schemeClr val="dk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ru-RU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spc="20" baseline="0">
                <a:solidFill>
                  <a:schemeClr val="dk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ru-RU"/>
          </a:p>
        </c:txPr>
        <c:crossAx val="427978696"/>
        <c:crosses val="autoZero"/>
        <c:crossBetween val="between"/>
      </c:valAx>
      <c:spPr>
        <a:gradFill>
          <a:gsLst>
            <a:gs pos="100000">
              <a:schemeClr val="lt1">
                <a:lumMod val="95000"/>
              </a:schemeClr>
            </a:gs>
            <a:gs pos="0">
              <a:schemeClr val="lt1"/>
            </a:gs>
          </a:gsLst>
          <a:lin ang="5400000" scaled="0"/>
        </a:gradFill>
        <a:ln>
          <a:noFill/>
        </a:ln>
        <a:effectLst/>
      </c:spPr>
    </c:plotArea>
    <c:plotVisOnly val="1"/>
    <c:dispBlanksAs val="gap"/>
    <c:showDLblsOverMax val="0"/>
  </c:chart>
  <c:spPr>
    <a:solidFill>
      <a:schemeClr val="lt1"/>
    </a:solidFill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3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4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5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6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7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8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0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b="0" kern="1200" spc="20" baseline="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 cmpd="sng" algn="ctr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</cs:dataPointMarker>
  <cs:dataPointMarkerLayout symbol="circle" size="4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35000"/>
            <a:lumOff val="65000"/>
            <a:alpha val="33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/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47745B7-10A0-4EFD-865B-260C3CD0E221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ru-RU"/>
        </a:p>
      </dgm:t>
    </dgm:pt>
    <dgm:pt modelId="{4436CF9E-84A4-4D08-BEF8-CD100BC0C23B}">
      <dgm:prSet phldrT="[Текст]"/>
      <dgm:spPr>
        <a:solidFill>
          <a:schemeClr val="accent4">
            <a:lumMod val="50000"/>
          </a:schemeClr>
        </a:solidFill>
      </dgm:spPr>
      <dgm:t>
        <a:bodyPr/>
        <a:lstStyle/>
        <a:p>
          <a:r>
            <a:rPr lang="en-US" dirty="0" smtClean="0"/>
            <a:t>msd</a:t>
          </a:r>
          <a:endParaRPr lang="ru-RU" dirty="0"/>
        </a:p>
      </dgm:t>
    </dgm:pt>
    <dgm:pt modelId="{0E42B229-4480-45DC-86E0-615127905FBD}" type="parTrans" cxnId="{7B8959B7-042F-4FF6-8558-5FB4A31BEE0A}">
      <dgm:prSet/>
      <dgm:spPr/>
      <dgm:t>
        <a:bodyPr/>
        <a:lstStyle/>
        <a:p>
          <a:endParaRPr lang="ru-RU"/>
        </a:p>
      </dgm:t>
    </dgm:pt>
    <dgm:pt modelId="{7055AE4E-89DB-43F7-926F-00E7FDA7525D}" type="sibTrans" cxnId="{7B8959B7-042F-4FF6-8558-5FB4A31BEE0A}">
      <dgm:prSet/>
      <dgm:spPr/>
      <dgm:t>
        <a:bodyPr/>
        <a:lstStyle/>
        <a:p>
          <a:endParaRPr lang="ru-RU"/>
        </a:p>
      </dgm:t>
    </dgm:pt>
    <dgm:pt modelId="{AF4B85D8-C82D-432D-8542-01C8317143B4}">
      <dgm:prSet phldrT="[Текст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most significant digit </a:t>
          </a:r>
          <a:endParaRPr lang="ru-RU" sz="2400" dirty="0">
            <a:solidFill>
              <a:schemeClr val="bg1"/>
            </a:solidFill>
          </a:endParaRPr>
        </a:p>
      </dgm:t>
    </dgm:pt>
    <dgm:pt modelId="{97ABC1A5-D9E0-48BD-BF4D-47490FD1BEAD}" type="parTrans" cxnId="{428F7977-E265-4244-BFA8-3BD22DDA299C}">
      <dgm:prSet/>
      <dgm:spPr/>
      <dgm:t>
        <a:bodyPr/>
        <a:lstStyle/>
        <a:p>
          <a:endParaRPr lang="ru-RU"/>
        </a:p>
      </dgm:t>
    </dgm:pt>
    <dgm:pt modelId="{E897DB26-2BD5-4FCA-8D62-22B82A5F4C55}" type="sibTrans" cxnId="{428F7977-E265-4244-BFA8-3BD22DDA299C}">
      <dgm:prSet/>
      <dgm:spPr/>
      <dgm:t>
        <a:bodyPr/>
        <a:lstStyle/>
        <a:p>
          <a:endParaRPr lang="ru-RU"/>
        </a:p>
      </dgm:t>
    </dgm:pt>
    <dgm:pt modelId="{CCE29855-85E5-4E94-9E84-C3F7B26678B1}">
      <dgm:prSet phldrT="[Текст]"/>
      <dgm:spPr>
        <a:solidFill>
          <a:schemeClr val="accent4">
            <a:lumMod val="60000"/>
            <a:lumOff val="40000"/>
          </a:schemeClr>
        </a:solidFill>
      </dgm:spPr>
      <dgm:t>
        <a:bodyPr/>
        <a:lstStyle/>
        <a:p>
          <a:r>
            <a:rPr lang="en-US" dirty="0" smtClean="0"/>
            <a:t>lsd</a:t>
          </a:r>
          <a:endParaRPr lang="ru-RU" dirty="0"/>
        </a:p>
      </dgm:t>
    </dgm:pt>
    <dgm:pt modelId="{0AC5D539-9C60-471B-88EF-33181A950545}" type="parTrans" cxnId="{BE21261B-E1FF-4C85-AC9C-E5FCEB08A264}">
      <dgm:prSet/>
      <dgm:spPr/>
      <dgm:t>
        <a:bodyPr/>
        <a:lstStyle/>
        <a:p>
          <a:endParaRPr lang="ru-RU"/>
        </a:p>
      </dgm:t>
    </dgm:pt>
    <dgm:pt modelId="{AB8E2A0B-C45E-4D49-99D8-E216E1A92920}" type="sibTrans" cxnId="{BE21261B-E1FF-4C85-AC9C-E5FCEB08A264}">
      <dgm:prSet/>
      <dgm:spPr/>
      <dgm:t>
        <a:bodyPr/>
        <a:lstStyle/>
        <a:p>
          <a:endParaRPr lang="ru-RU"/>
        </a:p>
      </dgm:t>
    </dgm:pt>
    <dgm:pt modelId="{7A075E3D-0645-4307-8B5F-3423663ECA77}">
      <dgm:prSet phldrT="[Текст]" custT="1"/>
      <dgm:spPr/>
      <dgm:t>
        <a:bodyPr/>
        <a:lstStyle/>
        <a:p>
          <a:r>
            <a:rPr lang="en-US" sz="2400" dirty="0" smtClean="0">
              <a:solidFill>
                <a:schemeClr val="bg1"/>
              </a:solidFill>
            </a:rPr>
            <a:t>least significant digit </a:t>
          </a:r>
          <a:endParaRPr lang="ru-RU" sz="2400" dirty="0">
            <a:solidFill>
              <a:schemeClr val="bg1"/>
            </a:solidFill>
          </a:endParaRPr>
        </a:p>
      </dgm:t>
    </dgm:pt>
    <dgm:pt modelId="{1FA0EDDD-2976-4A99-8E9D-A7C9C3704F14}" type="parTrans" cxnId="{FF68D45C-646B-4436-9D4F-14842CBAB311}">
      <dgm:prSet/>
      <dgm:spPr/>
      <dgm:t>
        <a:bodyPr/>
        <a:lstStyle/>
        <a:p>
          <a:endParaRPr lang="ru-RU"/>
        </a:p>
      </dgm:t>
    </dgm:pt>
    <dgm:pt modelId="{EC12AFF9-57E6-4060-930B-E3152B93EAD9}" type="sibTrans" cxnId="{FF68D45C-646B-4436-9D4F-14842CBAB311}">
      <dgm:prSet/>
      <dgm:spPr/>
      <dgm:t>
        <a:bodyPr/>
        <a:lstStyle/>
        <a:p>
          <a:endParaRPr lang="ru-RU"/>
        </a:p>
      </dgm:t>
    </dgm:pt>
    <dgm:pt modelId="{853D603F-965B-46A7-BC04-C1F59264748F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bg1"/>
              </a:solidFill>
            </a:rPr>
            <a:t>удобно для сортировки строк</a:t>
          </a:r>
          <a:endParaRPr lang="ru-RU" sz="2400" dirty="0">
            <a:solidFill>
              <a:schemeClr val="bg1"/>
            </a:solidFill>
          </a:endParaRPr>
        </a:p>
      </dgm:t>
    </dgm:pt>
    <dgm:pt modelId="{D4E824D5-D38F-426D-8BB4-77759F256B00}" type="parTrans" cxnId="{7D238F10-7F09-47E6-8E1A-CFAABF061D87}">
      <dgm:prSet/>
      <dgm:spPr/>
      <dgm:t>
        <a:bodyPr/>
        <a:lstStyle/>
        <a:p>
          <a:endParaRPr lang="ru-RU"/>
        </a:p>
      </dgm:t>
    </dgm:pt>
    <dgm:pt modelId="{1EF97D34-793E-422C-BB6C-C1199E3B44AE}" type="sibTrans" cxnId="{7D238F10-7F09-47E6-8E1A-CFAABF061D87}">
      <dgm:prSet/>
      <dgm:spPr/>
      <dgm:t>
        <a:bodyPr/>
        <a:lstStyle/>
        <a:p>
          <a:endParaRPr lang="ru-RU"/>
        </a:p>
      </dgm:t>
    </dgm:pt>
    <dgm:pt modelId="{E0267611-8E08-4DC1-B04B-428016B89DCA}">
      <dgm:prSet phldrT="[Текст]" custT="1"/>
      <dgm:spPr/>
      <dgm:t>
        <a:bodyPr/>
        <a:lstStyle/>
        <a:p>
          <a:r>
            <a:rPr lang="ru-RU" sz="2400" dirty="0" smtClean="0">
              <a:solidFill>
                <a:schemeClr val="bg1"/>
              </a:solidFill>
            </a:rPr>
            <a:t>удобно для сортировки чисел</a:t>
          </a:r>
          <a:endParaRPr lang="ru-RU" sz="2400" dirty="0">
            <a:solidFill>
              <a:schemeClr val="bg1"/>
            </a:solidFill>
          </a:endParaRPr>
        </a:p>
      </dgm:t>
    </dgm:pt>
    <dgm:pt modelId="{5EEBBBE0-BFF6-4A36-A255-47DA3A2790ED}" type="parTrans" cxnId="{1E50C086-B625-4A86-83E4-A0ED38317556}">
      <dgm:prSet/>
      <dgm:spPr/>
      <dgm:t>
        <a:bodyPr/>
        <a:lstStyle/>
        <a:p>
          <a:endParaRPr lang="ru-RU"/>
        </a:p>
      </dgm:t>
    </dgm:pt>
    <dgm:pt modelId="{83A733B2-7B31-4DF9-933A-432944E59593}" type="sibTrans" cxnId="{1E50C086-B625-4A86-83E4-A0ED38317556}">
      <dgm:prSet/>
      <dgm:spPr/>
      <dgm:t>
        <a:bodyPr/>
        <a:lstStyle/>
        <a:p>
          <a:endParaRPr lang="ru-RU"/>
        </a:p>
      </dgm:t>
    </dgm:pt>
    <dgm:pt modelId="{CBCD1E7B-F1E2-44A0-8B4F-D57C652F8BA8}" type="pres">
      <dgm:prSet presAssocID="{247745B7-10A0-4EFD-865B-260C3CD0E221}" presName="composite" presStyleCnt="0">
        <dgm:presLayoutVars>
          <dgm:chMax val="5"/>
          <dgm:dir/>
          <dgm:animLvl val="ctr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9E033DDD-BB15-422D-AFCE-61C632B70638}" type="pres">
      <dgm:prSet presAssocID="{247745B7-10A0-4EFD-865B-260C3CD0E221}" presName="cycle" presStyleCnt="0"/>
      <dgm:spPr/>
    </dgm:pt>
    <dgm:pt modelId="{E0D7D7FC-B1E0-49CC-868A-BB1D8E117704}" type="pres">
      <dgm:prSet presAssocID="{247745B7-10A0-4EFD-865B-260C3CD0E221}" presName="centerShape" presStyleCnt="0"/>
      <dgm:spPr/>
    </dgm:pt>
    <dgm:pt modelId="{5D4BCA63-BEB2-47A3-92A9-AC2231B6202C}" type="pres">
      <dgm:prSet presAssocID="{247745B7-10A0-4EFD-865B-260C3CD0E221}" presName="connSite" presStyleLbl="node1" presStyleIdx="0" presStyleCnt="3"/>
      <dgm:spPr/>
    </dgm:pt>
    <dgm:pt modelId="{977FFCDC-A4BE-4343-B23D-C9FDC692E017}" type="pres">
      <dgm:prSet presAssocID="{247745B7-10A0-4EFD-865B-260C3CD0E221}" presName="visible" presStyleLbl="node1" presStyleIdx="0" presStyleCnt="3" custAng="7093421"/>
      <dgm:spPr>
        <a:noFill/>
        <a:ln>
          <a:noFill/>
        </a:ln>
      </dgm:spPr>
    </dgm:pt>
    <dgm:pt modelId="{3D6607FF-731A-4820-8CA9-84B4EA5EB46D}" type="pres">
      <dgm:prSet presAssocID="{0E42B229-4480-45DC-86E0-615127905FBD}" presName="Name25" presStyleLbl="parChTrans1D1" presStyleIdx="0" presStyleCnt="2"/>
      <dgm:spPr/>
      <dgm:t>
        <a:bodyPr/>
        <a:lstStyle/>
        <a:p>
          <a:endParaRPr lang="ru-RU"/>
        </a:p>
      </dgm:t>
    </dgm:pt>
    <dgm:pt modelId="{0EE05DD4-B79C-455B-BE89-F51B4298FDE5}" type="pres">
      <dgm:prSet presAssocID="{4436CF9E-84A4-4D08-BEF8-CD100BC0C23B}" presName="node" presStyleCnt="0"/>
      <dgm:spPr/>
    </dgm:pt>
    <dgm:pt modelId="{EED74AE5-23FB-4E0F-B951-9301C5CE3CC8}" type="pres">
      <dgm:prSet presAssocID="{4436CF9E-84A4-4D08-BEF8-CD100BC0C23B}" presName="parentNode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4091DE31-5269-4443-BD13-D7C466C6B492}" type="pres">
      <dgm:prSet presAssocID="{4436CF9E-84A4-4D08-BEF8-CD100BC0C23B}" presName="childNode" presStyleLbl="revTx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10FE402-D703-4730-A6D5-1000CAD04D2D}" type="pres">
      <dgm:prSet presAssocID="{0AC5D539-9C60-471B-88EF-33181A950545}" presName="Name25" presStyleLbl="parChTrans1D1" presStyleIdx="1" presStyleCnt="2"/>
      <dgm:spPr/>
      <dgm:t>
        <a:bodyPr/>
        <a:lstStyle/>
        <a:p>
          <a:endParaRPr lang="ru-RU"/>
        </a:p>
      </dgm:t>
    </dgm:pt>
    <dgm:pt modelId="{24E966BE-27E0-4E2A-B86F-E986CEB4FA64}" type="pres">
      <dgm:prSet presAssocID="{CCE29855-85E5-4E94-9E84-C3F7B26678B1}" presName="node" presStyleCnt="0"/>
      <dgm:spPr/>
    </dgm:pt>
    <dgm:pt modelId="{89B7699A-F9F8-4822-9AAF-DAADBC85775E}" type="pres">
      <dgm:prSet presAssocID="{CCE29855-85E5-4E94-9E84-C3F7B26678B1}" presName="parentNode" presStyleLbl="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CA19912-2313-474E-9A1E-98288E9BE569}" type="pres">
      <dgm:prSet presAssocID="{CCE29855-85E5-4E94-9E84-C3F7B26678B1}" presName="childNode" presStyleLbl="revTx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E50C086-B625-4A86-83E4-A0ED38317556}" srcId="{CCE29855-85E5-4E94-9E84-C3F7B26678B1}" destId="{E0267611-8E08-4DC1-B04B-428016B89DCA}" srcOrd="1" destOrd="0" parTransId="{5EEBBBE0-BFF6-4A36-A255-47DA3A2790ED}" sibTransId="{83A733B2-7B31-4DF9-933A-432944E59593}"/>
    <dgm:cxn modelId="{428F7977-E265-4244-BFA8-3BD22DDA299C}" srcId="{4436CF9E-84A4-4D08-BEF8-CD100BC0C23B}" destId="{AF4B85D8-C82D-432D-8542-01C8317143B4}" srcOrd="0" destOrd="0" parTransId="{97ABC1A5-D9E0-48BD-BF4D-47490FD1BEAD}" sibTransId="{E897DB26-2BD5-4FCA-8D62-22B82A5F4C55}"/>
    <dgm:cxn modelId="{B5E3CD0C-EC2D-4AAE-BF7A-B64E92D6F228}" type="presOf" srcId="{247745B7-10A0-4EFD-865B-260C3CD0E221}" destId="{CBCD1E7B-F1E2-44A0-8B4F-D57C652F8BA8}" srcOrd="0" destOrd="0" presId="urn:microsoft.com/office/officeart/2005/8/layout/radial2"/>
    <dgm:cxn modelId="{FE67766E-CD6D-427F-AB4A-DD480F1DCCBE}" type="presOf" srcId="{E0267611-8E08-4DC1-B04B-428016B89DCA}" destId="{6CA19912-2313-474E-9A1E-98288E9BE569}" srcOrd="0" destOrd="1" presId="urn:microsoft.com/office/officeart/2005/8/layout/radial2"/>
    <dgm:cxn modelId="{9941FB6D-67B3-4AD7-802D-6D8795AEAC74}" type="presOf" srcId="{853D603F-965B-46A7-BC04-C1F59264748F}" destId="{4091DE31-5269-4443-BD13-D7C466C6B492}" srcOrd="0" destOrd="1" presId="urn:microsoft.com/office/officeart/2005/8/layout/radial2"/>
    <dgm:cxn modelId="{FF68D45C-646B-4436-9D4F-14842CBAB311}" srcId="{CCE29855-85E5-4E94-9E84-C3F7B26678B1}" destId="{7A075E3D-0645-4307-8B5F-3423663ECA77}" srcOrd="0" destOrd="0" parTransId="{1FA0EDDD-2976-4A99-8E9D-A7C9C3704F14}" sibTransId="{EC12AFF9-57E6-4060-930B-E3152B93EAD9}"/>
    <dgm:cxn modelId="{4E766827-F693-44EB-90B6-499AAEEE8F2B}" type="presOf" srcId="{AF4B85D8-C82D-432D-8542-01C8317143B4}" destId="{4091DE31-5269-4443-BD13-D7C466C6B492}" srcOrd="0" destOrd="0" presId="urn:microsoft.com/office/officeart/2005/8/layout/radial2"/>
    <dgm:cxn modelId="{B7FB170E-425F-43C3-B948-5AED1C70D6C9}" type="presOf" srcId="{CCE29855-85E5-4E94-9E84-C3F7B26678B1}" destId="{89B7699A-F9F8-4822-9AAF-DAADBC85775E}" srcOrd="0" destOrd="0" presId="urn:microsoft.com/office/officeart/2005/8/layout/radial2"/>
    <dgm:cxn modelId="{BE21261B-E1FF-4C85-AC9C-E5FCEB08A264}" srcId="{247745B7-10A0-4EFD-865B-260C3CD0E221}" destId="{CCE29855-85E5-4E94-9E84-C3F7B26678B1}" srcOrd="1" destOrd="0" parTransId="{0AC5D539-9C60-471B-88EF-33181A950545}" sibTransId="{AB8E2A0B-C45E-4D49-99D8-E216E1A92920}"/>
    <dgm:cxn modelId="{56A6F419-D4D7-412A-8660-F1C1BE51FEC3}" type="presOf" srcId="{4436CF9E-84A4-4D08-BEF8-CD100BC0C23B}" destId="{EED74AE5-23FB-4E0F-B951-9301C5CE3CC8}" srcOrd="0" destOrd="0" presId="urn:microsoft.com/office/officeart/2005/8/layout/radial2"/>
    <dgm:cxn modelId="{7D238F10-7F09-47E6-8E1A-CFAABF061D87}" srcId="{4436CF9E-84A4-4D08-BEF8-CD100BC0C23B}" destId="{853D603F-965B-46A7-BC04-C1F59264748F}" srcOrd="1" destOrd="0" parTransId="{D4E824D5-D38F-426D-8BB4-77759F256B00}" sibTransId="{1EF97D34-793E-422C-BB6C-C1199E3B44AE}"/>
    <dgm:cxn modelId="{2D3259C5-48D3-4E92-9ED2-B39A63B6DD75}" type="presOf" srcId="{0E42B229-4480-45DC-86E0-615127905FBD}" destId="{3D6607FF-731A-4820-8CA9-84B4EA5EB46D}" srcOrd="0" destOrd="0" presId="urn:microsoft.com/office/officeart/2005/8/layout/radial2"/>
    <dgm:cxn modelId="{08308E18-2DE8-4E00-99D6-A7DF701F0CC7}" type="presOf" srcId="{0AC5D539-9C60-471B-88EF-33181A950545}" destId="{510FE402-D703-4730-A6D5-1000CAD04D2D}" srcOrd="0" destOrd="0" presId="urn:microsoft.com/office/officeart/2005/8/layout/radial2"/>
    <dgm:cxn modelId="{ACC49A26-D655-4487-9C80-34619687A1F9}" type="presOf" srcId="{7A075E3D-0645-4307-8B5F-3423663ECA77}" destId="{6CA19912-2313-474E-9A1E-98288E9BE569}" srcOrd="0" destOrd="0" presId="urn:microsoft.com/office/officeart/2005/8/layout/radial2"/>
    <dgm:cxn modelId="{7B8959B7-042F-4FF6-8558-5FB4A31BEE0A}" srcId="{247745B7-10A0-4EFD-865B-260C3CD0E221}" destId="{4436CF9E-84A4-4D08-BEF8-CD100BC0C23B}" srcOrd="0" destOrd="0" parTransId="{0E42B229-4480-45DC-86E0-615127905FBD}" sibTransId="{7055AE4E-89DB-43F7-926F-00E7FDA7525D}"/>
    <dgm:cxn modelId="{A7AE7879-B192-4F88-AD40-AA82E624F61D}" type="presParOf" srcId="{CBCD1E7B-F1E2-44A0-8B4F-D57C652F8BA8}" destId="{9E033DDD-BB15-422D-AFCE-61C632B70638}" srcOrd="0" destOrd="0" presId="urn:microsoft.com/office/officeart/2005/8/layout/radial2"/>
    <dgm:cxn modelId="{3DD7B31F-F939-49C8-AD03-29D32E9AD381}" type="presParOf" srcId="{9E033DDD-BB15-422D-AFCE-61C632B70638}" destId="{E0D7D7FC-B1E0-49CC-868A-BB1D8E117704}" srcOrd="0" destOrd="0" presId="urn:microsoft.com/office/officeart/2005/8/layout/radial2"/>
    <dgm:cxn modelId="{D79DCC3A-0B0D-47F4-B8EF-368938D4BA5B}" type="presParOf" srcId="{E0D7D7FC-B1E0-49CC-868A-BB1D8E117704}" destId="{5D4BCA63-BEB2-47A3-92A9-AC2231B6202C}" srcOrd="0" destOrd="0" presId="urn:microsoft.com/office/officeart/2005/8/layout/radial2"/>
    <dgm:cxn modelId="{F8C713C3-5621-4C7B-BB3E-1329809CD71C}" type="presParOf" srcId="{E0D7D7FC-B1E0-49CC-868A-BB1D8E117704}" destId="{977FFCDC-A4BE-4343-B23D-C9FDC692E017}" srcOrd="1" destOrd="0" presId="urn:microsoft.com/office/officeart/2005/8/layout/radial2"/>
    <dgm:cxn modelId="{B2184C8B-7052-4F2F-995A-0BA669D215C8}" type="presParOf" srcId="{9E033DDD-BB15-422D-AFCE-61C632B70638}" destId="{3D6607FF-731A-4820-8CA9-84B4EA5EB46D}" srcOrd="1" destOrd="0" presId="urn:microsoft.com/office/officeart/2005/8/layout/radial2"/>
    <dgm:cxn modelId="{24C98E3A-27FF-49AD-8426-F3335C937A76}" type="presParOf" srcId="{9E033DDD-BB15-422D-AFCE-61C632B70638}" destId="{0EE05DD4-B79C-455B-BE89-F51B4298FDE5}" srcOrd="2" destOrd="0" presId="urn:microsoft.com/office/officeart/2005/8/layout/radial2"/>
    <dgm:cxn modelId="{CA7693AF-4973-4906-8280-DF36F836654E}" type="presParOf" srcId="{0EE05DD4-B79C-455B-BE89-F51B4298FDE5}" destId="{EED74AE5-23FB-4E0F-B951-9301C5CE3CC8}" srcOrd="0" destOrd="0" presId="urn:microsoft.com/office/officeart/2005/8/layout/radial2"/>
    <dgm:cxn modelId="{D04C0361-6C9D-4988-BE03-62285BAB4D04}" type="presParOf" srcId="{0EE05DD4-B79C-455B-BE89-F51B4298FDE5}" destId="{4091DE31-5269-4443-BD13-D7C466C6B492}" srcOrd="1" destOrd="0" presId="urn:microsoft.com/office/officeart/2005/8/layout/radial2"/>
    <dgm:cxn modelId="{BD7783CA-955D-4268-95DB-D915DE5840E4}" type="presParOf" srcId="{9E033DDD-BB15-422D-AFCE-61C632B70638}" destId="{510FE402-D703-4730-A6D5-1000CAD04D2D}" srcOrd="3" destOrd="0" presId="urn:microsoft.com/office/officeart/2005/8/layout/radial2"/>
    <dgm:cxn modelId="{0FC51335-AA23-4BF6-8CFB-4F26EE9F8930}" type="presParOf" srcId="{9E033DDD-BB15-422D-AFCE-61C632B70638}" destId="{24E966BE-27E0-4E2A-B86F-E986CEB4FA64}" srcOrd="4" destOrd="0" presId="urn:microsoft.com/office/officeart/2005/8/layout/radial2"/>
    <dgm:cxn modelId="{DCA37394-9FEC-461D-A3FA-01B97F7CE37A}" type="presParOf" srcId="{24E966BE-27E0-4E2A-B86F-E986CEB4FA64}" destId="{89B7699A-F9F8-4822-9AAF-DAADBC85775E}" srcOrd="0" destOrd="0" presId="urn:microsoft.com/office/officeart/2005/8/layout/radial2"/>
    <dgm:cxn modelId="{1600C661-57F8-42C8-9DD6-9B751DFFCB51}" type="presParOf" srcId="{24E966BE-27E0-4E2A-B86F-E986CEB4FA64}" destId="{6CA19912-2313-474E-9A1E-98288E9BE569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10FE402-D703-4730-A6D5-1000CAD04D2D}">
      <dsp:nvSpPr>
        <dsp:cNvPr id="0" name=""/>
        <dsp:cNvSpPr/>
      </dsp:nvSpPr>
      <dsp:spPr>
        <a:xfrm rot="1774399">
          <a:off x="4151473" y="3828285"/>
          <a:ext cx="1039239" cy="55722"/>
        </a:xfrm>
        <a:custGeom>
          <a:avLst/>
          <a:gdLst/>
          <a:ahLst/>
          <a:cxnLst/>
          <a:rect l="0" t="0" r="0" b="0"/>
          <a:pathLst>
            <a:path>
              <a:moveTo>
                <a:pt x="0" y="27861"/>
              </a:moveTo>
              <a:lnTo>
                <a:pt x="1039239" y="278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6607FF-731A-4820-8CA9-84B4EA5EB46D}">
      <dsp:nvSpPr>
        <dsp:cNvPr id="0" name=""/>
        <dsp:cNvSpPr/>
      </dsp:nvSpPr>
      <dsp:spPr>
        <a:xfrm rot="19825601">
          <a:off x="4151473" y="1865437"/>
          <a:ext cx="1039239" cy="55722"/>
        </a:xfrm>
        <a:custGeom>
          <a:avLst/>
          <a:gdLst/>
          <a:ahLst/>
          <a:cxnLst/>
          <a:rect l="0" t="0" r="0" b="0"/>
          <a:pathLst>
            <a:path>
              <a:moveTo>
                <a:pt x="0" y="27861"/>
              </a:moveTo>
              <a:lnTo>
                <a:pt x="1039239" y="27861"/>
              </a:lnTo>
            </a:path>
          </a:pathLst>
        </a:custGeom>
        <a:noFill/>
        <a:ln w="1587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77FFCDC-A4BE-4343-B23D-C9FDC692E017}">
      <dsp:nvSpPr>
        <dsp:cNvPr id="0" name=""/>
        <dsp:cNvSpPr/>
      </dsp:nvSpPr>
      <dsp:spPr>
        <a:xfrm rot="7093421">
          <a:off x="1116501" y="1049625"/>
          <a:ext cx="3650194" cy="3650194"/>
        </a:xfrm>
        <a:prstGeom prst="ellipse">
          <a:avLst/>
        </a:prstGeom>
        <a:noFill/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D74AE5-23FB-4E0F-B951-9301C5CE3CC8}">
      <dsp:nvSpPr>
        <dsp:cNvPr id="0" name=""/>
        <dsp:cNvSpPr/>
      </dsp:nvSpPr>
      <dsp:spPr>
        <a:xfrm>
          <a:off x="4980360" y="1337"/>
          <a:ext cx="2190116" cy="2190116"/>
        </a:xfrm>
        <a:prstGeom prst="ellipse">
          <a:avLst/>
        </a:prstGeom>
        <a:solidFill>
          <a:schemeClr val="accent4">
            <a:lumMod val="5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msd</a:t>
          </a:r>
          <a:endParaRPr lang="ru-RU" sz="5600" kern="1200" dirty="0"/>
        </a:p>
      </dsp:txBody>
      <dsp:txXfrm>
        <a:off x="5301095" y="322072"/>
        <a:ext cx="1548646" cy="1548646"/>
      </dsp:txXfrm>
    </dsp:sp>
    <dsp:sp modelId="{4091DE31-5269-4443-BD13-D7C466C6B492}">
      <dsp:nvSpPr>
        <dsp:cNvPr id="0" name=""/>
        <dsp:cNvSpPr/>
      </dsp:nvSpPr>
      <dsp:spPr>
        <a:xfrm>
          <a:off x="7389489" y="1337"/>
          <a:ext cx="3285175" cy="2190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most significant digit </a:t>
          </a:r>
          <a:endParaRPr lang="ru-RU" sz="2400" kern="1200" dirty="0">
            <a:solidFill>
              <a:schemeClr val="bg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>
              <a:solidFill>
                <a:schemeClr val="bg1"/>
              </a:solidFill>
            </a:rPr>
            <a:t>удобно для сортировки строк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7389489" y="1337"/>
        <a:ext cx="3285175" cy="2190116"/>
      </dsp:txXfrm>
    </dsp:sp>
    <dsp:sp modelId="{89B7699A-F9F8-4822-9AAF-DAADBC85775E}">
      <dsp:nvSpPr>
        <dsp:cNvPr id="0" name=""/>
        <dsp:cNvSpPr/>
      </dsp:nvSpPr>
      <dsp:spPr>
        <a:xfrm>
          <a:off x="4980360" y="3557991"/>
          <a:ext cx="2190116" cy="2190116"/>
        </a:xfrm>
        <a:prstGeom prst="ellipse">
          <a:avLst/>
        </a:prstGeom>
        <a:solidFill>
          <a:schemeClr val="accent4">
            <a:lumMod val="60000"/>
            <a:lumOff val="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35560" rIns="35560" bIns="35560" numCol="1" spcCol="1270" anchor="ctr" anchorCtr="0">
          <a:noAutofit/>
        </a:bodyPr>
        <a:lstStyle/>
        <a:p>
          <a:pPr lvl="0" algn="ctr" defTabSz="2489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600" kern="1200" dirty="0" smtClean="0"/>
            <a:t>lsd</a:t>
          </a:r>
          <a:endParaRPr lang="ru-RU" sz="5600" kern="1200" dirty="0"/>
        </a:p>
      </dsp:txBody>
      <dsp:txXfrm>
        <a:off x="5301095" y="3878726"/>
        <a:ext cx="1548646" cy="1548646"/>
      </dsp:txXfrm>
    </dsp:sp>
    <dsp:sp modelId="{6CA19912-2313-474E-9A1E-98288E9BE569}">
      <dsp:nvSpPr>
        <dsp:cNvPr id="0" name=""/>
        <dsp:cNvSpPr/>
      </dsp:nvSpPr>
      <dsp:spPr>
        <a:xfrm>
          <a:off x="7389489" y="3557991"/>
          <a:ext cx="3285175" cy="219011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400" kern="1200" dirty="0" smtClean="0">
              <a:solidFill>
                <a:schemeClr val="bg1"/>
              </a:solidFill>
            </a:rPr>
            <a:t>least significant digit </a:t>
          </a:r>
          <a:endParaRPr lang="ru-RU" sz="2400" kern="1200" dirty="0">
            <a:solidFill>
              <a:schemeClr val="bg1"/>
            </a:solidFill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ru-RU" sz="2400" kern="1200" dirty="0" smtClean="0">
              <a:solidFill>
                <a:schemeClr val="bg1"/>
              </a:solidFill>
            </a:rPr>
            <a:t>удобно для сортировки чисел</a:t>
          </a:r>
          <a:endParaRPr lang="ru-RU" sz="2400" kern="1200" dirty="0">
            <a:solidFill>
              <a:schemeClr val="bg1"/>
            </a:solidFill>
          </a:endParaRPr>
        </a:p>
      </dsp:txBody>
      <dsp:txXfrm>
        <a:off x="7389489" y="3557991"/>
        <a:ext cx="3285175" cy="21901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80276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085612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8688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1782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89399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Три колонк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56390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Столбец с тремя рисунк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8196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19546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55829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130103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87799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53773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57117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084063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396435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77548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dirty="0" smtClean="0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06721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183BF9-6EAA-4209-B5A8-AC78BF77F696}" type="datetimeFigureOut">
              <a:rPr lang="ru-RU" smtClean="0"/>
              <a:t>04.05.2020</a:t>
            </a:fld>
            <a:endParaRPr lang="ru-R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D92581-271D-4B37-BDFC-C342AF8EFE98}" type="slidenum">
              <a:rPr lang="ru-RU" smtClean="0"/>
              <a:t>‹#›</a:t>
            </a:fld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856377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hart" Target="../charts/chart7.xml"/><Relationship Id="rId3" Type="http://schemas.openxmlformats.org/officeDocument/2006/relationships/chart" Target="../charts/chart2.xml"/><Relationship Id="rId7" Type="http://schemas.openxmlformats.org/officeDocument/2006/relationships/chart" Target="../charts/chart6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Relationship Id="rId9" Type="http://schemas.openxmlformats.org/officeDocument/2006/relationships/chart" Target="../charts/chart8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.m4a"/><Relationship Id="rId7" Type="http://schemas.openxmlformats.org/officeDocument/2006/relationships/image" Target="../media/image9.png"/><Relationship Id="rId2" Type="http://schemas.microsoft.com/office/2007/relationships/media" Target="../media/media1.m4a"/><Relationship Id="rId1" Type="http://schemas.openxmlformats.org/officeDocument/2006/relationships/tags" Target="../tags/tag3.xml"/><Relationship Id="rId6" Type="http://schemas.microsoft.com/office/2007/relationships/hdphoto" Target="../media/hdphoto1.wdp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1.wdp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rot.info/uploads/posts/2020-01/1579564509_39-p-foni-s-klyaksami-11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4528"/>
            <a:ext cx="11081213" cy="81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934481" y="1296535"/>
            <a:ext cx="8791575" cy="2387600"/>
          </a:xfrm>
        </p:spPr>
        <p:txBody>
          <a:bodyPr>
            <a:normAutofit/>
          </a:bodyPr>
          <a:lstStyle/>
          <a:p>
            <a:r>
              <a:rPr lang="en-US" sz="8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Radix Sort</a:t>
            </a:r>
            <a:endParaRPr lang="ru-RU" sz="8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5863002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8070762" y="1683311"/>
            <a:ext cx="2084225" cy="800219"/>
          </a:xfrm>
          <a:prstGeom prst="rect">
            <a:avLst/>
          </a:prstGeom>
          <a:solidFill>
            <a:srgbClr val="3C022D"/>
          </a:solidFill>
          <a:ln>
            <a:noFill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ru-RU" altLang="ru-RU" sz="900" cap="none" dirty="0" smtClean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ru-RU" altLang="ru-RU" sz="900" cap="none" dirty="0">
              <a:solidFill>
                <a:srgbClr val="A9B7C6"/>
              </a:solidFill>
              <a:latin typeface="Consolas" panose="020B0609020204030204" pitchFamily="49" charset="0"/>
            </a:endParaRPr>
          </a:p>
          <a:p>
            <a:pPr eaLnBrk="0" fontAlgn="base" hangingPunct="0">
              <a:lnSpc>
                <a:spcPct val="100000"/>
              </a:lnSpc>
              <a:spcAft>
                <a:spcPct val="0"/>
              </a:spcAft>
            </a:pPr>
            <a:endParaRPr lang="ru-RU" altLang="ru-RU" sz="2800" cap="none" dirty="0" smtClean="0">
              <a:latin typeface="Arial" panose="020B0604020202020204" pitchFamily="34" charset="0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575626" y="830894"/>
            <a:ext cx="5052277" cy="5940088"/>
          </a:xfrm>
          <a:prstGeom prst="rect">
            <a:avLst/>
          </a:prstGeom>
          <a:solidFill>
            <a:srgbClr val="3C02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lnSpc>
                <a:spcPct val="100000"/>
              </a:lnSpc>
              <a:spcAft>
                <a:spcPct val="0"/>
              </a:spcAft>
            </a:pPr>
            <a:r>
              <a:rPr lang="en-US" altLang="ru-RU" sz="900" cap="none" dirty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r>
              <a:rPr lang="en-US" altLang="ru-RU" sz="900" cap="none" dirty="0" smtClean="0">
                <a:solidFill>
                  <a:srgbClr val="A9B7C6"/>
                </a:solidFill>
                <a:latin typeface="Consolas" panose="020B0609020204030204" pitchFamily="49" charset="0"/>
              </a:rPr>
              <a:t>   </a:t>
            </a:r>
            <a:r>
              <a:rPr kumimoji="0" lang="ru-RU" altLang="ru-RU" sz="9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public static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radixSortInt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arr)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long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iter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Queue&lt;Integer&gt;[] buckets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Queue[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for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&lt;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i++)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buckets[i]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new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LinkedList&lt;Integer&gt;()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boolean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sorted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int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exponenta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while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(!sorted)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sorted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true;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for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item : arr)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bucket = (item / exponenta) %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if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(bucket &gt;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) sorted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false;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buckets[bucket].add(item)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exponenta *=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int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index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for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(Queue&lt;Integer&gt; bucket : buckets)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while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(!bucket.isEmpty()){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        arr[index++] = bucket.remove()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kumimoji="0" lang="ru-RU" altLang="ru-RU" sz="1100" b="0" i="0" u="none" strike="noStrike" cap="none" normalizeH="0" baseline="0" dirty="0" err="1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iter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++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kumimoji="0" lang="en-US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en-US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    </a:t>
            </a:r>
            <a:r>
              <a:rPr lang="ru-RU" altLang="ru-RU" sz="1100" cap="none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if</a:t>
            </a:r>
            <a:r>
              <a:rPr lang="ru-RU" altLang="ru-RU" sz="1100" cap="none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ru-RU" altLang="ru-RU" sz="1100" cap="none" dirty="0">
                <a:solidFill>
                  <a:srgbClr val="A9B7C6"/>
                </a:solidFill>
                <a:latin typeface="Consolas" panose="020B0609020204030204" pitchFamily="49" charset="0"/>
              </a:rPr>
              <a:t>(!</a:t>
            </a:r>
            <a:r>
              <a:rPr lang="ru-RU" altLang="ru-RU" sz="1100" i="1" cap="none" dirty="0" err="1">
                <a:solidFill>
                  <a:srgbClr val="A9B7C6"/>
                </a:solidFill>
                <a:latin typeface="Consolas" panose="020B0609020204030204" pitchFamily="49" charset="0"/>
              </a:rPr>
              <a:t>isSorted</a:t>
            </a:r>
            <a:r>
              <a:rPr lang="ru-RU" altLang="ru-RU" sz="1100" cap="none" dirty="0">
                <a:solidFill>
                  <a:srgbClr val="A9B7C6"/>
                </a:solidFill>
                <a:latin typeface="Consolas" panose="020B0609020204030204" pitchFamily="49" charset="0"/>
              </a:rPr>
              <a:t>(</a:t>
            </a:r>
            <a:r>
              <a:rPr lang="ru-RU" altLang="ru-RU" sz="1100" cap="none" dirty="0" err="1">
                <a:solidFill>
                  <a:srgbClr val="A9B7C6"/>
                </a:solidFill>
                <a:latin typeface="Consolas" panose="020B0609020204030204" pitchFamily="49" charset="0"/>
              </a:rPr>
              <a:t>arr</a:t>
            </a:r>
            <a:r>
              <a:rPr lang="ru-RU" altLang="ru-RU" sz="1100" cap="none" dirty="0">
                <a:solidFill>
                  <a:srgbClr val="A9B7C6"/>
                </a:solidFill>
                <a:latin typeface="Consolas" panose="020B0609020204030204" pitchFamily="49" charset="0"/>
              </a:rPr>
              <a:t>)) </a:t>
            </a:r>
            <a:r>
              <a:rPr lang="ru-RU" altLang="ru-RU" sz="1100" cap="none" dirty="0" err="1">
                <a:solidFill>
                  <a:srgbClr val="A9B7C6"/>
                </a:solidFill>
                <a:latin typeface="Consolas" panose="020B0609020204030204" pitchFamily="49" charset="0"/>
              </a:rPr>
              <a:t>sorted</a:t>
            </a:r>
            <a:r>
              <a:rPr lang="ru-RU" altLang="ru-RU" sz="1100" cap="none" dirty="0">
                <a:solidFill>
                  <a:srgbClr val="A9B7C6"/>
                </a:solidFill>
                <a:latin typeface="Consolas" panose="020B0609020204030204" pitchFamily="49" charset="0"/>
              </a:rPr>
              <a:t> = </a:t>
            </a:r>
            <a:r>
              <a:rPr lang="ru-RU" altLang="ru-RU" sz="1100" cap="none" dirty="0" err="1" smtClean="0">
                <a:solidFill>
                  <a:srgbClr val="CC7832"/>
                </a:solidFill>
                <a:latin typeface="Consolas" panose="020B0609020204030204" pitchFamily="49" charset="0"/>
              </a:rPr>
              <a:t>false</a:t>
            </a:r>
            <a:r>
              <a:rPr lang="en-US" altLang="ru-RU" sz="1100" cap="none" dirty="0" smtClean="0">
                <a:solidFill>
                  <a:srgbClr val="CC7832"/>
                </a:solidFill>
                <a:latin typeface="Consolas" panose="020B0609020204030204" pitchFamily="49" charset="0"/>
              </a:rPr>
              <a:t>;</a:t>
            </a:r>
            <a:r>
              <a:rPr kumimoji="0" lang="en-US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en-US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/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String.</a:t>
            </a:r>
            <a:r>
              <a:rPr kumimoji="0" lang="ru-RU" altLang="ru-RU" sz="1100" b="0" i="1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valueOf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(iter)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438071" y="61453"/>
            <a:ext cx="33273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dirty="0" smtClean="0">
                <a:solidFill>
                  <a:schemeClr val="bg1"/>
                </a:solidFill>
              </a:rPr>
              <a:t>Реализация</a:t>
            </a:r>
            <a:endParaRPr lang="ru-RU" sz="4400" dirty="0">
              <a:solidFill>
                <a:schemeClr val="bg1"/>
              </a:solidFill>
            </a:endParaRPr>
          </a:p>
        </p:txBody>
      </p:sp>
      <p:pic>
        <p:nvPicPr>
          <p:cNvPr id="10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595" y="118366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Объект 2"/>
          <p:cNvSpPr txBox="1">
            <a:spLocks/>
          </p:cNvSpPr>
          <p:nvPr/>
        </p:nvSpPr>
        <p:spPr>
          <a:xfrm>
            <a:off x="6129739" y="3841601"/>
            <a:ext cx="6094274" cy="652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</a:rPr>
              <a:t>10</a:t>
            </a:r>
            <a:r>
              <a:rPr lang="en-US" sz="3200" dirty="0" smtClean="0">
                <a:solidFill>
                  <a:schemeClr val="bg1"/>
                </a:solidFill>
              </a:rPr>
              <a:t>0</a:t>
            </a:r>
            <a:r>
              <a:rPr lang="ru-RU" sz="3200" dirty="0" smtClean="0">
                <a:solidFill>
                  <a:schemeClr val="bg1"/>
                </a:solidFill>
              </a:rPr>
              <a:t> 1</a:t>
            </a:r>
            <a:r>
              <a:rPr lang="en-US" sz="3200" dirty="0" smtClean="0">
                <a:solidFill>
                  <a:schemeClr val="bg1"/>
                </a:solidFill>
              </a:rPr>
              <a:t>0</a:t>
            </a:r>
            <a:r>
              <a:rPr lang="ru-RU" sz="3200" dirty="0" smtClean="0">
                <a:solidFill>
                  <a:schemeClr val="bg1"/>
                </a:solidFill>
              </a:rPr>
              <a:t> 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2" name="Прямоугольник 11"/>
          <p:cNvSpPr/>
          <p:nvPr/>
        </p:nvSpPr>
        <p:spPr>
          <a:xfrm>
            <a:off x="8070761" y="1888248"/>
            <a:ext cx="20842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altLang="ru-RU" dirty="0" smtClean="0">
                <a:solidFill>
                  <a:srgbClr val="CC7832"/>
                </a:solidFill>
                <a:latin typeface="Consolas" panose="020B0609020204030204" pitchFamily="49" charset="0"/>
              </a:rPr>
              <a:t> </a:t>
            </a:r>
            <a:r>
              <a:rPr lang="en-US" altLang="ru-RU" smtClean="0">
                <a:solidFill>
                  <a:srgbClr val="A9B7C6"/>
                </a:solidFill>
                <a:latin typeface="Consolas" panose="020B0609020204030204" pitchFamily="49" charset="0"/>
              </a:rPr>
              <a:t>Queue(bucket)</a:t>
            </a:r>
            <a:r>
              <a:rPr lang="ru-RU" altLang="ru-RU" smtClean="0">
                <a:solidFill>
                  <a:srgbClr val="A9B7C6"/>
                </a:solidFill>
                <a:latin typeface="Consolas" panose="020B0609020204030204" pitchFamily="49" charset="0"/>
              </a:rPr>
              <a:t> </a:t>
            </a:r>
            <a:endParaRPr lang="ru-RU" dirty="0"/>
          </a:p>
        </p:txBody>
      </p:sp>
      <p:sp>
        <p:nvSpPr>
          <p:cNvPr id="17" name="Rectangle 5"/>
          <p:cNvSpPr>
            <a:spLocks noChangeArrowheads="1"/>
          </p:cNvSpPr>
          <p:nvPr/>
        </p:nvSpPr>
        <p:spPr bwMode="auto">
          <a:xfrm>
            <a:off x="5997817" y="4808871"/>
            <a:ext cx="5053888" cy="1107996"/>
          </a:xfrm>
          <a:prstGeom prst="rect">
            <a:avLst/>
          </a:prstGeom>
          <a:solidFill>
            <a:srgbClr val="3C022D"/>
          </a:solidFill>
          <a:ln>
            <a:noFill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private static boolean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FFC66D"/>
                </a:solidFill>
                <a:effectLst/>
                <a:latin typeface="Consolas" panose="020B0609020204030204" pitchFamily="49" charset="0"/>
              </a:rPr>
              <a:t>isSorted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[] arr)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for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int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=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 &lt; arr.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9876AA"/>
                </a:solidFill>
                <a:effectLst/>
                <a:latin typeface="Consolas" panose="020B0609020204030204" pitchFamily="49" charset="0"/>
              </a:rPr>
              <a:t>length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-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;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i++) {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if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(arr[i] &gt; arr[i +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6897BB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])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false;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  <a:t>return true;</a:t>
            </a:r>
            <a:b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CC7832"/>
                </a:solidFill>
                <a:effectLst/>
                <a:latin typeface="Consolas" panose="020B0609020204030204" pitchFamily="49" charset="0"/>
              </a:rPr>
            </a:br>
            <a:r>
              <a:rPr kumimoji="0" lang="ru-RU" altLang="ru-RU" sz="1100" b="0" i="0" u="none" strike="noStrike" cap="none" normalizeH="0" baseline="0" dirty="0" smtClean="0">
                <a:ln>
                  <a:noFill/>
                </a:ln>
                <a:solidFill>
                  <a:srgbClr val="A9B7C6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ru-RU" altLang="ru-RU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2892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11" grpId="0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94520" y="0"/>
            <a:ext cx="9905998" cy="1478570"/>
          </a:xfrm>
        </p:spPr>
        <p:txBody>
          <a:bodyPr/>
          <a:lstStyle/>
          <a:p>
            <a:r>
              <a:rPr lang="ru-RU" dirty="0" smtClean="0">
                <a:solidFill>
                  <a:schemeClr val="bg1"/>
                </a:solidFill>
              </a:rPr>
              <a:t>Сложность 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4" name="Comp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553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Диаграмма 3"/>
          <p:cNvGraphicFramePr/>
          <p:nvPr>
            <p:extLst>
              <p:ext uri="{D42A27DB-BD31-4B8C-83A1-F6EECF244321}">
                <p14:modId xmlns:p14="http://schemas.microsoft.com/office/powerpoint/2010/main" val="3192022810"/>
              </p:ext>
            </p:extLst>
          </p:nvPr>
        </p:nvGraphicFramePr>
        <p:xfrm>
          <a:off x="382137" y="0"/>
          <a:ext cx="5124450" cy="18897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2274853032"/>
              </p:ext>
            </p:extLst>
          </p:nvPr>
        </p:nvGraphicFramePr>
        <p:xfrm>
          <a:off x="382137" y="1905853"/>
          <a:ext cx="5160645" cy="17799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6" name="Диаграмма 5"/>
          <p:cNvGraphicFramePr/>
          <p:nvPr>
            <p:extLst>
              <p:ext uri="{D42A27DB-BD31-4B8C-83A1-F6EECF244321}">
                <p14:modId xmlns:p14="http://schemas.microsoft.com/office/powerpoint/2010/main" val="3304316358"/>
              </p:ext>
            </p:extLst>
          </p:nvPr>
        </p:nvGraphicFramePr>
        <p:xfrm>
          <a:off x="356962" y="3254458"/>
          <a:ext cx="5096510" cy="18725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7" name="Диаграмма 6"/>
          <p:cNvGraphicFramePr/>
          <p:nvPr>
            <p:extLst>
              <p:ext uri="{D42A27DB-BD31-4B8C-83A1-F6EECF244321}">
                <p14:modId xmlns:p14="http://schemas.microsoft.com/office/powerpoint/2010/main" val="2443676530"/>
              </p:ext>
            </p:extLst>
          </p:nvPr>
        </p:nvGraphicFramePr>
        <p:xfrm>
          <a:off x="410077" y="4937760"/>
          <a:ext cx="5132705" cy="207699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8" name="Диаграмма 7"/>
          <p:cNvGraphicFramePr/>
          <p:nvPr>
            <p:extLst>
              <p:ext uri="{D42A27DB-BD31-4B8C-83A1-F6EECF244321}">
                <p14:modId xmlns:p14="http://schemas.microsoft.com/office/powerpoint/2010/main" val="294324183"/>
              </p:ext>
            </p:extLst>
          </p:nvPr>
        </p:nvGraphicFramePr>
        <p:xfrm>
          <a:off x="6823842" y="0"/>
          <a:ext cx="4986020" cy="195095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9" name="Диаграмма 8"/>
          <p:cNvGraphicFramePr/>
          <p:nvPr>
            <p:extLst>
              <p:ext uri="{D42A27DB-BD31-4B8C-83A1-F6EECF244321}">
                <p14:modId xmlns:p14="http://schemas.microsoft.com/office/powerpoint/2010/main" val="3106516306"/>
              </p:ext>
            </p:extLst>
          </p:nvPr>
        </p:nvGraphicFramePr>
        <p:xfrm>
          <a:off x="6817492" y="1889760"/>
          <a:ext cx="4998720" cy="179599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0" name="Диаграмма 9"/>
          <p:cNvGraphicFramePr/>
          <p:nvPr>
            <p:extLst>
              <p:ext uri="{D42A27DB-BD31-4B8C-83A1-F6EECF244321}">
                <p14:modId xmlns:p14="http://schemas.microsoft.com/office/powerpoint/2010/main" val="1174368398"/>
              </p:ext>
            </p:extLst>
          </p:nvPr>
        </p:nvGraphicFramePr>
        <p:xfrm>
          <a:off x="6853687" y="3502769"/>
          <a:ext cx="4986020" cy="180721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1" name="Диаграмма 10"/>
          <p:cNvGraphicFramePr/>
          <p:nvPr>
            <p:extLst>
              <p:ext uri="{D42A27DB-BD31-4B8C-83A1-F6EECF244321}">
                <p14:modId xmlns:p14="http://schemas.microsoft.com/office/powerpoint/2010/main" val="900082614"/>
              </p:ext>
            </p:extLst>
          </p:nvPr>
        </p:nvGraphicFramePr>
        <p:xfrm>
          <a:off x="6919502" y="5126989"/>
          <a:ext cx="4949825" cy="18877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51820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rot.info/uploads/posts/2020-01/1579564414_20-p-foni-s-klyaksami-58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97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4663057" cy="7855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Вывод</a:t>
            </a:r>
            <a:r>
              <a:rPr lang="en-US" sz="44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:</a:t>
            </a:r>
            <a:endParaRPr lang="ru-RU" sz="44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sz="2800" dirty="0">
                <a:solidFill>
                  <a:sysClr val="windowText" lastClr="000000"/>
                </a:solidFill>
              </a:rPr>
              <a:t>В современную эпоху, виды радикса наиболее часто применяются к коллекциям двоичных строк и целых чисел. Было показано, что в некоторых </a:t>
            </a:r>
            <a:r>
              <a:rPr lang="ru-RU" sz="2800" dirty="0" err="1">
                <a:solidFill>
                  <a:sysClr val="windowText" lastClr="000000"/>
                </a:solidFill>
              </a:rPr>
              <a:t>бенчмарках</a:t>
            </a:r>
            <a:r>
              <a:rPr lang="ru-RU" sz="2800" dirty="0">
                <a:solidFill>
                  <a:sysClr val="windowText" lastClr="000000"/>
                </a:solidFill>
              </a:rPr>
              <a:t> он работает быстрее, чем другие более универсальные алгоритмы сортировки, иногда от 50% до трех раз быстрее.</a:t>
            </a:r>
          </a:p>
          <a:p>
            <a:endParaRPr lang="ru-RU" sz="280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778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krot.info/uploads/posts/2020-01/1579564509_39-p-foni-s-klyaksami-110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54528"/>
            <a:ext cx="11081213" cy="8169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-136525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Заголовок 1"/>
          <p:cNvSpPr txBox="1">
            <a:spLocks/>
          </p:cNvSpPr>
          <p:nvPr/>
        </p:nvSpPr>
        <p:spPr>
          <a:xfrm>
            <a:off x="1820181" y="15875"/>
            <a:ext cx="8974733" cy="452649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8800" b="1" cap="none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Спасибо за внимание</a:t>
            </a:r>
            <a:endParaRPr lang="ru-RU" sz="8800" b="1" cap="none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9" name="Picture 4" descr="💜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0324" y="3194806"/>
            <a:ext cx="1280661" cy="128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164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1247" y="2613515"/>
            <a:ext cx="9905998" cy="14785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Radix Sort</a:t>
            </a:r>
            <a:r>
              <a:rPr lang="ru-RU" dirty="0">
                <a:solidFill>
                  <a:schemeClr val="bg1"/>
                </a:solidFill>
              </a:rPr>
              <a:t> – Поразрядная или</a:t>
            </a:r>
            <a:r>
              <a:rPr lang="ru-RU" b="1" dirty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Цифровая</a:t>
            </a:r>
            <a:r>
              <a:rPr lang="en-US" dirty="0" smtClean="0">
                <a:solidFill>
                  <a:schemeClr val="bg1"/>
                </a:solidFill>
              </a:rPr>
              <a:t> </a:t>
            </a:r>
            <a:r>
              <a:rPr lang="ru-RU" dirty="0" smtClean="0">
                <a:solidFill>
                  <a:schemeClr val="bg1"/>
                </a:solidFill>
              </a:rPr>
              <a:t>сортировка</a:t>
            </a:r>
            <a:endParaRPr lang="ru-RU" dirty="0">
              <a:solidFill>
                <a:schemeClr val="bg1"/>
              </a:solidFill>
            </a:endParaRPr>
          </a:p>
        </p:txBody>
      </p:sp>
      <p:pic>
        <p:nvPicPr>
          <p:cNvPr id="2050" name="Picture 2" descr="https://img1.liveinternet.ru/images/attach/c/5/87/629/87629331_jolagg_zestaw_fioletowy__21_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55"/>
          <a:stretch/>
        </p:blipFill>
        <p:spPr bwMode="auto">
          <a:xfrm rot="16628552">
            <a:off x="-380492" y="-1345026"/>
            <a:ext cx="5086350" cy="51829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www.onlygfx.com/wp-content/uploads/2017/08/purple-watercolor-splatter-texture-3-1024x892.jpg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duotone>
              <a:prstClr val="black"/>
              <a:schemeClr val="accent4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130"/>
          <a:stretch/>
        </p:blipFill>
        <p:spPr bwMode="auto">
          <a:xfrm>
            <a:off x="6678250" y="2613515"/>
            <a:ext cx="5546880" cy="849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994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4518991" y="6485787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ru-RU" dirty="0"/>
          </a:p>
        </p:txBody>
      </p:sp>
      <p:pic>
        <p:nvPicPr>
          <p:cNvPr id="3074" name="Picture 2" descr="https://img2.freepng.ru/20180619/jxb/kisspng-watercolor-painting-blue-violet-purple-stain-watercolour-stain-5b28e92cd7d8a5.9715086015294077888841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EEEEE"/>
              </a:clrFrom>
              <a:clrTo>
                <a:srgbClr val="EEEEE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107" y="1357803"/>
            <a:ext cx="5306305" cy="4245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 dirty="0"/>
          </a:p>
        </p:txBody>
      </p:sp>
      <p:graphicFrame>
        <p:nvGraphicFramePr>
          <p:cNvPr id="4" name="Объект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46643716"/>
              </p:ext>
            </p:extLst>
          </p:nvPr>
        </p:nvGraphicFramePr>
        <p:xfrm>
          <a:off x="198829" y="413359"/>
          <a:ext cx="11791166" cy="574944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317314" y="2410919"/>
            <a:ext cx="21920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 smtClean="0"/>
              <a:t>Radix</a:t>
            </a:r>
          </a:p>
          <a:p>
            <a:r>
              <a:rPr lang="en-US" sz="5400" dirty="0" smtClean="0"/>
              <a:t>Sort</a:t>
            </a:r>
            <a:endParaRPr lang="ru-RU" sz="5400" dirty="0"/>
          </a:p>
        </p:txBody>
      </p:sp>
    </p:spTree>
    <p:extLst>
      <p:ext uri="{BB962C8B-B14F-4D97-AF65-F5344CB8AC3E}">
        <p14:creationId xmlns:p14="http://schemas.microsoft.com/office/powerpoint/2010/main" val="3432345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https://www.onlygfx.com/wp-content/uploads/2017/08/purple-watercolor-splatter-texture-2.jpg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>
            <a:off x="-427720" y="-4689344"/>
            <a:ext cx="13044261" cy="9113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1411" y="832645"/>
            <a:ext cx="9906000" cy="2852737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Основной принцип работы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ru-RU" sz="2000" cap="none" dirty="0" smtClean="0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Элементы перебираются по порядку и группируются по самому младшему разряду (сначала все, заканчивающиеся на 0, затем заканчивающиеся на 1, ..., заканчивающиеся на 9). Возникает новая последовательность. Затем группируются по следующему разряду с конца, затем по следующему и т.</a:t>
            </a:r>
            <a:r>
              <a:rPr lang="ru-RU" sz="2000" cap="none" dirty="0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д</a:t>
            </a:r>
            <a:r>
              <a:rPr lang="ru-RU" sz="2000" cap="none" dirty="0" smtClean="0">
                <a:solidFill>
                  <a:srgbClr val="000000"/>
                </a:solidFill>
                <a:latin typeface="Tahoma" panose="020B0604030504040204" pitchFamily="34" charset="0"/>
                <a:ea typeface="Times New Roman" panose="02020603050405020304" pitchFamily="18" charset="0"/>
              </a:rPr>
              <a:t>. Пока не будут перебраны все разряды, от младших к старшим.</a:t>
            </a:r>
            <a:endParaRPr lang="ru-RU" sz="2000" cap="none" dirty="0" smtClean="0"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endParaRPr lang="ru-RU" sz="2000" cap="none" dirty="0"/>
          </a:p>
        </p:txBody>
      </p:sp>
    </p:spTree>
    <p:extLst>
      <p:ext uri="{BB962C8B-B14F-4D97-AF65-F5344CB8AC3E}">
        <p14:creationId xmlns:p14="http://schemas.microsoft.com/office/powerpoint/2010/main" val="2151305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33400" y="618518"/>
            <a:ext cx="11430000" cy="1478570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Рассмотрим алгоритм на наглядном примере</a:t>
            </a:r>
            <a:br>
              <a:rPr lang="ru-RU" dirty="0" smtClean="0">
                <a:solidFill>
                  <a:schemeClr val="bg1"/>
                </a:solidFill>
              </a:rPr>
            </a:b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17280" y="1066366"/>
            <a:ext cx="6094274" cy="6527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</a:rPr>
              <a:t>10 15 1 60 5 100 25 50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510280" y="1578637"/>
            <a:ext cx="60382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>
                <a:solidFill>
                  <a:schemeClr val="bg1"/>
                </a:solidFill>
              </a:rPr>
              <a:t>У  нас есть некоторые неотсортированные числа</a:t>
            </a:r>
            <a:endParaRPr lang="ru-RU" sz="2000" dirty="0">
              <a:solidFill>
                <a:schemeClr val="bg1"/>
              </a:solidFill>
            </a:endParaRPr>
          </a:p>
        </p:txBody>
      </p:sp>
      <p:pic>
        <p:nvPicPr>
          <p:cNvPr id="33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49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6C2984"/>
              </a:clrFrom>
              <a:clrTo>
                <a:srgbClr val="6C2984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46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833" y="4229138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34" y="4218082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41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213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20" y="4216011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325" y="419816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48" y="4244625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4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3683" y="6097229"/>
            <a:ext cx="53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1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728403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2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920735" y="6116138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5113067" y="6123125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6264417" y="6097229"/>
            <a:ext cx="367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7395154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8649081" y="6097228"/>
            <a:ext cx="443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883074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11139525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362138" y="6066256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1654076" y="2112572"/>
            <a:ext cx="88192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А также есть корзинки пронумерованные от 0 до 9</a:t>
            </a:r>
            <a:r>
              <a:rPr lang="ru-RU" sz="2800" dirty="0" smtClean="0"/>
              <a:t>9</a:t>
            </a:r>
            <a:endParaRPr lang="ru-RU" sz="2800" dirty="0"/>
          </a:p>
        </p:txBody>
      </p:sp>
      <p:sp>
        <p:nvSpPr>
          <p:cNvPr id="48" name="TextBox 47"/>
          <p:cNvSpPr txBox="1"/>
          <p:nvPr/>
        </p:nvSpPr>
        <p:spPr>
          <a:xfrm>
            <a:off x="1896490" y="639935"/>
            <a:ext cx="75942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Начинаем сортировку с последнего разряда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60" name="Объект 2"/>
          <p:cNvSpPr txBox="1">
            <a:spLocks/>
          </p:cNvSpPr>
          <p:nvPr/>
        </p:nvSpPr>
        <p:spPr>
          <a:xfrm>
            <a:off x="3217280" y="1066366"/>
            <a:ext cx="6094274" cy="652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</a:rPr>
              <a:t>1</a:t>
            </a:r>
            <a:r>
              <a:rPr lang="ru-RU" sz="3200" dirty="0" smtClean="0">
                <a:solidFill>
                  <a:srgbClr val="FF0000"/>
                </a:solidFill>
              </a:rPr>
              <a:t>0</a:t>
            </a:r>
            <a:r>
              <a:rPr lang="ru-RU" sz="3200" dirty="0" smtClean="0">
                <a:solidFill>
                  <a:schemeClr val="bg1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1</a:t>
            </a:r>
            <a:r>
              <a:rPr lang="ru-RU" sz="3200" dirty="0">
                <a:solidFill>
                  <a:srgbClr val="FF0000"/>
                </a:solidFill>
              </a:rPr>
              <a:t>5</a:t>
            </a:r>
            <a:r>
              <a:rPr lang="ru-RU" sz="3200" dirty="0" smtClean="0">
                <a:solidFill>
                  <a:schemeClr val="bg1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1</a:t>
            </a:r>
            <a:r>
              <a:rPr lang="ru-RU" sz="3200" dirty="0" smtClean="0">
                <a:solidFill>
                  <a:schemeClr val="bg1"/>
                </a:solidFill>
              </a:rPr>
              <a:t> 6</a:t>
            </a:r>
            <a:r>
              <a:rPr lang="ru-RU" sz="3200" dirty="0" smtClean="0">
                <a:solidFill>
                  <a:srgbClr val="FF0000"/>
                </a:solidFill>
              </a:rPr>
              <a:t>0 </a:t>
            </a:r>
            <a:r>
              <a:rPr lang="ru-RU" sz="3200" dirty="0">
                <a:solidFill>
                  <a:srgbClr val="FF0000"/>
                </a:solidFill>
              </a:rPr>
              <a:t>5</a:t>
            </a:r>
            <a:r>
              <a:rPr lang="ru-RU" sz="3200" dirty="0" smtClean="0">
                <a:solidFill>
                  <a:schemeClr val="bg1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10</a:t>
            </a:r>
            <a:r>
              <a:rPr lang="ru-RU" sz="3200" dirty="0">
                <a:solidFill>
                  <a:srgbClr val="FF0000"/>
                </a:solidFill>
              </a:rPr>
              <a:t>0</a:t>
            </a:r>
            <a:r>
              <a:rPr lang="ru-RU" sz="3200" dirty="0" smtClean="0">
                <a:solidFill>
                  <a:schemeClr val="bg1"/>
                </a:solidFill>
              </a:rPr>
              <a:t> 2</a:t>
            </a:r>
            <a:r>
              <a:rPr lang="ru-RU" sz="3200" dirty="0" smtClean="0">
                <a:solidFill>
                  <a:srgbClr val="FF0000"/>
                </a:solidFill>
              </a:rPr>
              <a:t>5</a:t>
            </a:r>
            <a:r>
              <a:rPr lang="ru-RU" sz="3200" dirty="0" smtClean="0">
                <a:solidFill>
                  <a:schemeClr val="bg1"/>
                </a:solidFill>
              </a:rPr>
              <a:t> </a:t>
            </a:r>
            <a:r>
              <a:rPr lang="ru-RU" sz="3200" dirty="0">
                <a:solidFill>
                  <a:schemeClr val="bg1"/>
                </a:solidFill>
              </a:rPr>
              <a:t>5</a:t>
            </a:r>
            <a:r>
              <a:rPr lang="ru-RU" sz="3200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349685" y="381335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rgbClr val="FF0000"/>
                </a:solidFill>
              </a:rPr>
              <a:t>0</a:t>
            </a:r>
            <a:endParaRPr lang="ru-RU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6148050" y="385206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rgbClr val="FF0000"/>
                </a:solidFill>
              </a:rPr>
              <a:t>5</a:t>
            </a:r>
            <a:endParaRPr lang="ru-RU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1583584" y="381772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  <a:endParaRPr lang="ru-RU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49685" y="347782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rgbClr val="FF0000"/>
                </a:solidFill>
              </a:rPr>
              <a:t>0</a:t>
            </a:r>
            <a:endParaRPr lang="ru-RU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248706" y="318463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dirty="0">
                <a:solidFill>
                  <a:srgbClr val="FF0000"/>
                </a:solidFill>
              </a:rPr>
              <a:t>0</a:t>
            </a:r>
            <a:endParaRPr lang="ru-RU" dirty="0"/>
          </a:p>
        </p:txBody>
      </p:sp>
      <p:sp>
        <p:nvSpPr>
          <p:cNvPr id="4096" name="Прямоугольник 4095"/>
          <p:cNvSpPr/>
          <p:nvPr/>
        </p:nvSpPr>
        <p:spPr>
          <a:xfrm>
            <a:off x="6124855" y="329129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rgbClr val="FF0000"/>
                </a:solidFill>
              </a:rPr>
              <a:t>5</a:t>
            </a:r>
            <a:endParaRPr lang="ru-RU" dirty="0"/>
          </a:p>
        </p:txBody>
      </p:sp>
      <p:sp>
        <p:nvSpPr>
          <p:cNvPr id="4097" name="Прямоугольник 4096"/>
          <p:cNvSpPr/>
          <p:nvPr/>
        </p:nvSpPr>
        <p:spPr>
          <a:xfrm>
            <a:off x="384549" y="292277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99" name="Прямоугольник 4098"/>
          <p:cNvSpPr/>
          <p:nvPr/>
        </p:nvSpPr>
        <p:spPr>
          <a:xfrm>
            <a:off x="6236149" y="36209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  <a:endParaRPr lang="ru-RU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3398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000"/>
                            </p:stCondLst>
                            <p:childTnLst>
                              <p:par>
                                <p:cTn id="5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00"/>
                            </p:stCondLst>
                            <p:childTnLst>
                              <p:par>
                                <p:cTn id="12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500"/>
                            </p:stCondLst>
                            <p:childTnLst>
                              <p:par>
                                <p:cTn id="13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2000"/>
                            </p:stCondLst>
                            <p:childTnLst>
                              <p:par>
                                <p:cTn id="13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2500"/>
                            </p:stCondLst>
                            <p:childTnLst>
                              <p:par>
                                <p:cTn id="1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3000"/>
                            </p:stCondLst>
                            <p:childTnLst>
                              <p:par>
                                <p:cTn id="146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3500"/>
                            </p:stCondLst>
                            <p:childTnLst>
                              <p:par>
                                <p:cTn id="15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build="allAtOnce"/>
      <p:bldP spid="5" grpId="0"/>
      <p:bldP spid="25" grpId="0"/>
      <p:bldP spid="49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46" grpId="0"/>
      <p:bldP spid="46" grpId="1"/>
      <p:bldP spid="48" grpId="0" build="allAtOnce"/>
      <p:bldP spid="60" grpId="0"/>
      <p:bldP spid="58" grpId="0"/>
      <p:bldP spid="61" grpId="0"/>
      <p:bldP spid="62" grpId="0"/>
      <p:bldP spid="63" grpId="0"/>
      <p:bldP spid="4096" grpId="0"/>
      <p:bldP spid="4097" grpId="0"/>
      <p:bldP spid="409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49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6C2984"/>
              </a:clrFrom>
              <a:clrTo>
                <a:srgbClr val="6C2984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46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833" y="4229138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34" y="4218082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41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213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20" y="4216011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325" y="419816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48" y="4244625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4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3683" y="6097229"/>
            <a:ext cx="53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1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728403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2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920735" y="6116138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5113067" y="6123125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6264417" y="6097229"/>
            <a:ext cx="367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7395154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8649081" y="6097228"/>
            <a:ext cx="443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883074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11139525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362138" y="6066256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349685" y="381335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rgbClr val="FF0000"/>
                </a:solidFill>
              </a:rPr>
              <a:t>0</a:t>
            </a:r>
            <a:endParaRPr lang="ru-RU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6148050" y="385206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rgbClr val="FF0000"/>
                </a:solidFill>
              </a:rPr>
              <a:t>5</a:t>
            </a:r>
            <a:endParaRPr lang="ru-RU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1583584" y="3817724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  <a:endParaRPr lang="ru-RU" dirty="0"/>
          </a:p>
        </p:txBody>
      </p:sp>
      <p:sp>
        <p:nvSpPr>
          <p:cNvPr id="62" name="Прямоугольник 61"/>
          <p:cNvSpPr/>
          <p:nvPr/>
        </p:nvSpPr>
        <p:spPr>
          <a:xfrm>
            <a:off x="349685" y="3477821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</a:t>
            </a:r>
            <a:r>
              <a:rPr lang="ru-RU" dirty="0">
                <a:solidFill>
                  <a:srgbClr val="FF0000"/>
                </a:solidFill>
              </a:rPr>
              <a:t>0</a:t>
            </a:r>
            <a:endParaRPr lang="ru-RU" dirty="0"/>
          </a:p>
        </p:txBody>
      </p:sp>
      <p:sp>
        <p:nvSpPr>
          <p:cNvPr id="63" name="Прямоугольник 62"/>
          <p:cNvSpPr/>
          <p:nvPr/>
        </p:nvSpPr>
        <p:spPr>
          <a:xfrm>
            <a:off x="248706" y="318463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  <a:r>
              <a:rPr lang="ru-RU" dirty="0">
                <a:solidFill>
                  <a:srgbClr val="FF0000"/>
                </a:solidFill>
              </a:rPr>
              <a:t>0</a:t>
            </a:r>
            <a:endParaRPr lang="ru-RU" dirty="0"/>
          </a:p>
        </p:txBody>
      </p:sp>
      <p:sp>
        <p:nvSpPr>
          <p:cNvPr id="4096" name="Прямоугольник 4095"/>
          <p:cNvSpPr/>
          <p:nvPr/>
        </p:nvSpPr>
        <p:spPr>
          <a:xfrm>
            <a:off x="6124855" y="329129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</a:t>
            </a:r>
            <a:r>
              <a:rPr lang="ru-RU" dirty="0">
                <a:solidFill>
                  <a:srgbClr val="FF0000"/>
                </a:solidFill>
              </a:rPr>
              <a:t>5</a:t>
            </a:r>
            <a:endParaRPr lang="ru-RU" dirty="0"/>
          </a:p>
        </p:txBody>
      </p:sp>
      <p:sp>
        <p:nvSpPr>
          <p:cNvPr id="4097" name="Прямоугольник 4096"/>
          <p:cNvSpPr/>
          <p:nvPr/>
        </p:nvSpPr>
        <p:spPr>
          <a:xfrm>
            <a:off x="384549" y="292277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  <a:r>
              <a:rPr lang="ru-RU" dirty="0">
                <a:solidFill>
                  <a:srgbClr val="FF0000"/>
                </a:solidFill>
              </a:rPr>
              <a:t>0</a:t>
            </a:r>
          </a:p>
        </p:txBody>
      </p:sp>
      <p:sp>
        <p:nvSpPr>
          <p:cNvPr id="4099" name="Прямоугольник 4098"/>
          <p:cNvSpPr/>
          <p:nvPr/>
        </p:nvSpPr>
        <p:spPr>
          <a:xfrm>
            <a:off x="6236149" y="36209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  <a:endParaRPr lang="ru-RU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2578918" y="178053"/>
            <a:ext cx="667041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800" dirty="0" smtClean="0">
                <a:solidFill>
                  <a:schemeClr val="bg1"/>
                </a:solidFill>
              </a:rPr>
              <a:t>Достаем по порядку числа из корзинок</a:t>
            </a:r>
            <a:endParaRPr lang="ru-RU" sz="2800" dirty="0">
              <a:solidFill>
                <a:schemeClr val="bg1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3217497" y="1077015"/>
            <a:ext cx="639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10</a:t>
            </a:r>
            <a:endParaRPr lang="ru-RU" sz="3200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3853647" y="1090142"/>
            <a:ext cx="639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60</a:t>
            </a:r>
            <a:endParaRPr lang="ru-RU" sz="3200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4490026" y="1089141"/>
            <a:ext cx="867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100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1" name="Прямоугольник 10"/>
          <p:cNvSpPr/>
          <p:nvPr/>
        </p:nvSpPr>
        <p:spPr>
          <a:xfrm>
            <a:off x="5368501" y="1082262"/>
            <a:ext cx="639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50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45" name="Прямоугольник 44"/>
          <p:cNvSpPr/>
          <p:nvPr/>
        </p:nvSpPr>
        <p:spPr>
          <a:xfrm>
            <a:off x="6035637" y="1104100"/>
            <a:ext cx="4122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1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6422965" y="1090142"/>
            <a:ext cx="639919" cy="8617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ru-RU" sz="3200" dirty="0" smtClean="0">
                <a:solidFill>
                  <a:prstClr val="black"/>
                </a:solidFill>
              </a:rPr>
              <a:t>15</a:t>
            </a:r>
          </a:p>
          <a:p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59" name="Прямоугольник 58"/>
          <p:cNvSpPr/>
          <p:nvPr/>
        </p:nvSpPr>
        <p:spPr>
          <a:xfrm>
            <a:off x="7071089" y="1104101"/>
            <a:ext cx="3870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4" name="Прямоугольник 63"/>
          <p:cNvSpPr/>
          <p:nvPr/>
        </p:nvSpPr>
        <p:spPr>
          <a:xfrm>
            <a:off x="7456332" y="1083703"/>
            <a:ext cx="63991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25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122012" y="1869114"/>
            <a:ext cx="51475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ru-RU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Продолжим сортировать по второму разряду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1602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/>
                                        <p:tgtEl>
                                          <p:spTgt spid="4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6000"/>
                            </p:stCondLst>
                            <p:childTnLst>
                              <p:par>
                                <p:cTn id="45" presetID="47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70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500"/>
                            </p:stCondLst>
                            <p:childTnLst>
                              <p:par>
                                <p:cTn id="55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5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9000"/>
                            </p:stCondLst>
                            <p:childTnLst>
                              <p:par>
                                <p:cTn id="65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500"/>
                            </p:stCondLst>
                            <p:childTnLst>
                              <p:par>
                                <p:cTn id="75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10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62" grpId="0"/>
      <p:bldP spid="63" grpId="0"/>
      <p:bldP spid="4096" grpId="0"/>
      <p:bldP spid="4099" grpId="0"/>
      <p:bldP spid="10" grpId="0"/>
      <p:bldP spid="45" grpId="0"/>
      <p:bldP spid="14" grpId="0"/>
      <p:bldP spid="59" grpId="0"/>
      <p:bldP spid="6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17280" y="1053840"/>
            <a:ext cx="6094274" cy="6527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FF0000"/>
                </a:solidFill>
              </a:rPr>
              <a:t>1</a:t>
            </a:r>
            <a:r>
              <a:rPr lang="ru-RU" sz="3200" dirty="0" smtClean="0">
                <a:solidFill>
                  <a:schemeClr val="bg1"/>
                </a:solidFill>
              </a:rPr>
              <a:t>0 </a:t>
            </a:r>
            <a:r>
              <a:rPr lang="ru-RU" sz="3200" dirty="0" smtClean="0">
                <a:solidFill>
                  <a:srgbClr val="FF0000"/>
                </a:solidFill>
              </a:rPr>
              <a:t>6</a:t>
            </a:r>
            <a:r>
              <a:rPr lang="ru-RU" sz="3200" dirty="0" smtClean="0">
                <a:solidFill>
                  <a:schemeClr val="bg1"/>
                </a:solidFill>
              </a:rPr>
              <a:t>0 1</a:t>
            </a:r>
            <a:r>
              <a:rPr lang="ru-RU" sz="3200" dirty="0" smtClean="0">
                <a:solidFill>
                  <a:srgbClr val="FF0000"/>
                </a:solidFill>
              </a:rPr>
              <a:t>0</a:t>
            </a:r>
            <a:r>
              <a:rPr lang="ru-RU" sz="3200" dirty="0" smtClean="0">
                <a:solidFill>
                  <a:schemeClr val="bg1"/>
                </a:solidFill>
              </a:rPr>
              <a:t>0 </a:t>
            </a:r>
            <a:r>
              <a:rPr lang="ru-RU" sz="3200" dirty="0" smtClean="0">
                <a:solidFill>
                  <a:srgbClr val="FF0000"/>
                </a:solidFill>
              </a:rPr>
              <a:t>5</a:t>
            </a:r>
            <a:r>
              <a:rPr lang="ru-RU" sz="3200" dirty="0" smtClean="0">
                <a:solidFill>
                  <a:schemeClr val="bg1"/>
                </a:solidFill>
              </a:rPr>
              <a:t>0 1 </a:t>
            </a:r>
            <a:r>
              <a:rPr lang="ru-RU" sz="3200" dirty="0" smtClean="0">
                <a:solidFill>
                  <a:srgbClr val="FF0000"/>
                </a:solidFill>
              </a:rPr>
              <a:t>1</a:t>
            </a:r>
            <a:r>
              <a:rPr lang="ru-RU" sz="3200" dirty="0" smtClean="0">
                <a:solidFill>
                  <a:schemeClr val="bg1"/>
                </a:solidFill>
              </a:rPr>
              <a:t>5 5 </a:t>
            </a:r>
            <a:r>
              <a:rPr lang="ru-RU" sz="3200" dirty="0">
                <a:solidFill>
                  <a:srgbClr val="FF0000"/>
                </a:solidFill>
              </a:rPr>
              <a:t>2</a:t>
            </a:r>
            <a:r>
              <a:rPr lang="ru-RU" sz="3200" dirty="0" smtClean="0">
                <a:solidFill>
                  <a:schemeClr val="bg1"/>
                </a:solidFill>
              </a:rPr>
              <a:t>5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33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49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6C2984"/>
              </a:clrFrom>
              <a:clrTo>
                <a:srgbClr val="6C2984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46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833" y="4229138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34" y="4218082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41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213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20" y="4216011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325" y="419816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9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48" y="4244625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4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3683" y="6097229"/>
            <a:ext cx="53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1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728403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2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920735" y="6116138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5113067" y="6123125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6264417" y="6097229"/>
            <a:ext cx="367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7395154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8649081" y="6097228"/>
            <a:ext cx="443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883074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11139525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362138" y="6066256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1550372" y="387724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1550372" y="365187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Прямоугольник 60"/>
          <p:cNvSpPr/>
          <p:nvPr/>
        </p:nvSpPr>
        <p:spPr>
          <a:xfrm>
            <a:off x="440527" y="36209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7415450" y="391627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320428" y="388349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rgbClr val="FF0000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96" name="Прямоугольник 4095"/>
          <p:cNvSpPr/>
          <p:nvPr/>
        </p:nvSpPr>
        <p:spPr>
          <a:xfrm>
            <a:off x="2680267" y="389293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097" name="Прямоугольник 4096"/>
          <p:cNvSpPr/>
          <p:nvPr/>
        </p:nvSpPr>
        <p:spPr>
          <a:xfrm>
            <a:off x="6184001" y="391627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99" name="Прямоугольник 4098"/>
          <p:cNvSpPr/>
          <p:nvPr/>
        </p:nvSpPr>
        <p:spPr>
          <a:xfrm>
            <a:off x="448668" y="339468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pic>
        <p:nvPicPr>
          <p:cNvPr id="2" name="Звук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  <p:sp>
        <p:nvSpPr>
          <p:cNvPr id="4" name="Прямоугольник 3"/>
          <p:cNvSpPr/>
          <p:nvPr/>
        </p:nvSpPr>
        <p:spPr>
          <a:xfrm>
            <a:off x="3217280" y="1873606"/>
            <a:ext cx="50834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Продолжим сортировать по второму разряду </a:t>
            </a:r>
            <a:endParaRPr lang="ru-RU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76075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7" grpId="0"/>
      <p:bldP spid="58" grpId="0"/>
      <p:bldP spid="61" grpId="0"/>
      <p:bldP spid="62" grpId="0"/>
      <p:bldP spid="63" grpId="0"/>
      <p:bldP spid="4096" grpId="0"/>
      <p:bldP spid="4097" grpId="0"/>
      <p:bldP spid="409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220057" y="1066957"/>
            <a:ext cx="6094274" cy="6527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rgbClr val="FF0000"/>
                </a:solidFill>
              </a:rPr>
              <a:t>1</a:t>
            </a:r>
            <a:r>
              <a:rPr lang="ru-RU" sz="3200" dirty="0" smtClean="0">
                <a:solidFill>
                  <a:schemeClr val="bg1"/>
                </a:solidFill>
              </a:rPr>
              <a:t>0 </a:t>
            </a:r>
            <a:r>
              <a:rPr lang="ru-RU" sz="3200" dirty="0" smtClean="0">
                <a:solidFill>
                  <a:srgbClr val="FF0000"/>
                </a:solidFill>
              </a:rPr>
              <a:t>6</a:t>
            </a:r>
            <a:r>
              <a:rPr lang="ru-RU" sz="3200" dirty="0" smtClean="0">
                <a:solidFill>
                  <a:schemeClr val="bg1"/>
                </a:solidFill>
              </a:rPr>
              <a:t>0 1</a:t>
            </a:r>
            <a:r>
              <a:rPr lang="ru-RU" sz="3200" dirty="0" smtClean="0">
                <a:solidFill>
                  <a:srgbClr val="FF0000"/>
                </a:solidFill>
              </a:rPr>
              <a:t>0</a:t>
            </a:r>
            <a:r>
              <a:rPr lang="ru-RU" sz="3200" dirty="0" smtClean="0">
                <a:solidFill>
                  <a:schemeClr val="bg1"/>
                </a:solidFill>
              </a:rPr>
              <a:t>0 </a:t>
            </a:r>
            <a:r>
              <a:rPr lang="ru-RU" sz="3200" dirty="0" smtClean="0">
                <a:solidFill>
                  <a:srgbClr val="FF0000"/>
                </a:solidFill>
              </a:rPr>
              <a:t>5</a:t>
            </a:r>
            <a:r>
              <a:rPr lang="ru-RU" sz="3200" dirty="0" smtClean="0">
                <a:solidFill>
                  <a:schemeClr val="bg1"/>
                </a:solidFill>
              </a:rPr>
              <a:t>0 1 </a:t>
            </a:r>
            <a:r>
              <a:rPr lang="ru-RU" sz="3200" dirty="0" smtClean="0">
                <a:solidFill>
                  <a:srgbClr val="FF0000"/>
                </a:solidFill>
              </a:rPr>
              <a:t>1</a:t>
            </a:r>
            <a:r>
              <a:rPr lang="ru-RU" sz="3200" dirty="0" smtClean="0">
                <a:solidFill>
                  <a:schemeClr val="bg1"/>
                </a:solidFill>
              </a:rPr>
              <a:t>5 5 </a:t>
            </a:r>
            <a:r>
              <a:rPr lang="ru-RU" sz="3200" dirty="0" smtClean="0">
                <a:solidFill>
                  <a:srgbClr val="FF0000"/>
                </a:solidFill>
              </a:rPr>
              <a:t>2</a:t>
            </a:r>
            <a:r>
              <a:rPr lang="ru-RU" sz="3200" dirty="0" smtClean="0">
                <a:solidFill>
                  <a:schemeClr val="bg1"/>
                </a:solidFill>
              </a:rPr>
              <a:t>5</a:t>
            </a:r>
            <a:endParaRPr lang="ru-RU" sz="3200" dirty="0">
              <a:solidFill>
                <a:schemeClr val="bg1"/>
              </a:solidFill>
            </a:endParaRPr>
          </a:p>
        </p:txBody>
      </p:sp>
      <p:pic>
        <p:nvPicPr>
          <p:cNvPr id="33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49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6C2984"/>
              </a:clrFrom>
              <a:clrTo>
                <a:srgbClr val="6C2984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46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833" y="4229138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34" y="4218082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41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213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20" y="4216011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325" y="419816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48" y="4244625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4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523683" y="6097229"/>
            <a:ext cx="53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1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2728403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2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49" name="Прямоугольник 48"/>
          <p:cNvSpPr/>
          <p:nvPr/>
        </p:nvSpPr>
        <p:spPr>
          <a:xfrm>
            <a:off x="3920735" y="6116138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0" name="Прямоугольник 49"/>
          <p:cNvSpPr/>
          <p:nvPr/>
        </p:nvSpPr>
        <p:spPr>
          <a:xfrm>
            <a:off x="5113067" y="6123125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51" name="Прямоугольник 50"/>
          <p:cNvSpPr/>
          <p:nvPr/>
        </p:nvSpPr>
        <p:spPr>
          <a:xfrm>
            <a:off x="6264417" y="6097229"/>
            <a:ext cx="367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52" name="Прямоугольник 51"/>
          <p:cNvSpPr/>
          <p:nvPr/>
        </p:nvSpPr>
        <p:spPr>
          <a:xfrm>
            <a:off x="7395154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53" name="Прямоугольник 52"/>
          <p:cNvSpPr/>
          <p:nvPr/>
        </p:nvSpPr>
        <p:spPr>
          <a:xfrm>
            <a:off x="8649081" y="6097228"/>
            <a:ext cx="443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54" name="Прямоугольник 53"/>
          <p:cNvSpPr/>
          <p:nvPr/>
        </p:nvSpPr>
        <p:spPr>
          <a:xfrm>
            <a:off x="9883074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55" name="Прямоугольник 54"/>
          <p:cNvSpPr/>
          <p:nvPr/>
        </p:nvSpPr>
        <p:spPr>
          <a:xfrm>
            <a:off x="11139525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56" name="Прямоугольник 55"/>
          <p:cNvSpPr/>
          <p:nvPr/>
        </p:nvSpPr>
        <p:spPr>
          <a:xfrm>
            <a:off x="362138" y="6066256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7" name="Прямоугольник 56"/>
          <p:cNvSpPr/>
          <p:nvPr/>
        </p:nvSpPr>
        <p:spPr>
          <a:xfrm>
            <a:off x="1550372" y="3877243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58" name="Прямоугольник 57"/>
          <p:cNvSpPr/>
          <p:nvPr/>
        </p:nvSpPr>
        <p:spPr>
          <a:xfrm>
            <a:off x="1550372" y="365187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1" name="Прямоугольник 60"/>
          <p:cNvSpPr/>
          <p:nvPr/>
        </p:nvSpPr>
        <p:spPr>
          <a:xfrm>
            <a:off x="440527" y="362093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62" name="Прямоугольник 61"/>
          <p:cNvSpPr/>
          <p:nvPr/>
        </p:nvSpPr>
        <p:spPr>
          <a:xfrm>
            <a:off x="7415450" y="391627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6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63" name="Прямоугольник 62"/>
          <p:cNvSpPr/>
          <p:nvPr/>
        </p:nvSpPr>
        <p:spPr>
          <a:xfrm>
            <a:off x="320428" y="3883495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  <a:r>
              <a:rPr lang="ru-RU" dirty="0">
                <a:solidFill>
                  <a:srgbClr val="FF0000"/>
                </a:solidFill>
              </a:rPr>
              <a:t>0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96" name="Прямоугольник 4095"/>
          <p:cNvSpPr/>
          <p:nvPr/>
        </p:nvSpPr>
        <p:spPr>
          <a:xfrm>
            <a:off x="2680267" y="389293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2</a:t>
            </a:r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4097" name="Прямоугольник 4096"/>
          <p:cNvSpPr/>
          <p:nvPr/>
        </p:nvSpPr>
        <p:spPr>
          <a:xfrm>
            <a:off x="6184001" y="391627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FF0000"/>
                </a:solidFill>
              </a:rPr>
              <a:t>5</a:t>
            </a:r>
            <a:r>
              <a:rPr lang="ru-RU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4099" name="Прямоугольник 4098"/>
          <p:cNvSpPr/>
          <p:nvPr/>
        </p:nvSpPr>
        <p:spPr>
          <a:xfrm>
            <a:off x="448668" y="3394689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2727619" y="219809"/>
            <a:ext cx="5737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Достаем по порядку числа из корзинок</a:t>
            </a: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76326" y="1031745"/>
            <a:ext cx="713294" cy="85351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3946994" y="1102944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</a:t>
            </a:r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4579311" y="1102944"/>
            <a:ext cx="817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sz="3200" dirty="0" smtClean="0">
                <a:solidFill>
                  <a:srgbClr val="FF0000"/>
                </a:solidFill>
              </a:rPr>
              <a:t>1</a:t>
            </a:r>
            <a:r>
              <a:rPr lang="ru-RU" sz="3200" dirty="0" smtClean="0">
                <a:solidFill>
                  <a:prstClr val="black"/>
                </a:solidFill>
              </a:rPr>
              <a:t>0 </a:t>
            </a:r>
            <a:endParaRPr lang="ru-RU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5176722" y="1095201"/>
            <a:ext cx="753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rgbClr val="FF0000"/>
                </a:solidFill>
              </a:rPr>
              <a:t>1</a:t>
            </a:r>
            <a:r>
              <a:rPr lang="ru-RU" sz="3200" dirty="0" smtClean="0">
                <a:solidFill>
                  <a:schemeClr val="bg1"/>
                </a:solidFill>
              </a:rPr>
              <a:t>5</a:t>
            </a:r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5719134" y="3136613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16" name="Прямоугольник 15"/>
          <p:cNvSpPr/>
          <p:nvPr/>
        </p:nvSpPr>
        <p:spPr>
          <a:xfrm>
            <a:off x="6923298" y="1114623"/>
            <a:ext cx="7465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rgbClr val="FF0000"/>
                </a:solidFill>
              </a:rPr>
              <a:t>6</a:t>
            </a:r>
            <a:r>
              <a:rPr lang="ru-RU" sz="3200" dirty="0">
                <a:solidFill>
                  <a:prstClr val="black"/>
                </a:solidFill>
              </a:rPr>
              <a:t>0</a:t>
            </a:r>
            <a:endParaRPr lang="ru-RU" dirty="0"/>
          </a:p>
        </p:txBody>
      </p:sp>
      <p:sp>
        <p:nvSpPr>
          <p:cNvPr id="20" name="Прямоугольник 19"/>
          <p:cNvSpPr/>
          <p:nvPr/>
        </p:nvSpPr>
        <p:spPr>
          <a:xfrm>
            <a:off x="6348337" y="1078446"/>
            <a:ext cx="753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rgbClr val="FF0000"/>
                </a:solidFill>
              </a:rPr>
              <a:t>5</a:t>
            </a:r>
            <a:r>
              <a:rPr lang="ru-RU" sz="3200" dirty="0" smtClean="0">
                <a:solidFill>
                  <a:prstClr val="black"/>
                </a:solidFill>
              </a:rPr>
              <a:t>0 </a:t>
            </a:r>
            <a:endParaRPr lang="ru-RU" dirty="0"/>
          </a:p>
        </p:txBody>
      </p:sp>
      <p:sp>
        <p:nvSpPr>
          <p:cNvPr id="21" name="Прямоугольник 20"/>
          <p:cNvSpPr/>
          <p:nvPr/>
        </p:nvSpPr>
        <p:spPr>
          <a:xfrm>
            <a:off x="5774133" y="1085557"/>
            <a:ext cx="753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rgbClr val="FF0000"/>
                </a:solidFill>
              </a:rPr>
              <a:t>2</a:t>
            </a:r>
            <a:r>
              <a:rPr lang="ru-RU" sz="3200" dirty="0">
                <a:solidFill>
                  <a:schemeClr val="bg1"/>
                </a:solidFill>
              </a:rPr>
              <a:t>5</a:t>
            </a:r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23" name="Прямоугольник 22"/>
          <p:cNvSpPr/>
          <p:nvPr/>
        </p:nvSpPr>
        <p:spPr>
          <a:xfrm>
            <a:off x="3188041" y="1097705"/>
            <a:ext cx="8675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1</a:t>
            </a:r>
            <a:r>
              <a:rPr lang="ru-RU" sz="3200" dirty="0" smtClean="0">
                <a:solidFill>
                  <a:srgbClr val="FF0000"/>
                </a:solidFill>
              </a:rPr>
              <a:t>0</a:t>
            </a:r>
            <a:r>
              <a:rPr lang="ru-RU" sz="3200" dirty="0" smtClean="0">
                <a:solidFill>
                  <a:schemeClr val="bg1"/>
                </a:solidFill>
              </a:rPr>
              <a:t>0</a:t>
            </a:r>
            <a:endParaRPr lang="ru-RU" sz="3200" dirty="0">
              <a:solidFill>
                <a:schemeClr val="bg1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986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1000"/>
                            </p:stCondLst>
                            <p:childTnLst>
                              <p:par>
                                <p:cTn id="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500"/>
                            </p:stCondLst>
                            <p:childTnLst>
                              <p:par>
                                <p:cTn id="6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/>
                                        <p:tgtEl>
                                          <p:spTgt spid="40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400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4500"/>
                            </p:stCondLst>
                            <p:childTnLst>
                              <p:par>
                                <p:cTn id="8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5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0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500"/>
                            </p:stCondLst>
                            <p:childTnLst>
                              <p:par>
                                <p:cTn id="10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1000"/>
                                        <p:tgtEl>
                                          <p:spTgt spid="40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40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7" dur="1000"/>
                                        <p:tgtEl>
                                          <p:spTgt spid="40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/>
                                        <p:tgtEl>
                                          <p:spTgt spid="40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6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7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7" grpId="0"/>
      <p:bldP spid="57" grpId="1"/>
      <p:bldP spid="58" grpId="0"/>
      <p:bldP spid="58" grpId="1"/>
      <p:bldP spid="61" grpId="0"/>
      <p:bldP spid="61" grpId="1"/>
      <p:bldP spid="62" grpId="0"/>
      <p:bldP spid="62" grpId="1"/>
      <p:bldP spid="63" grpId="0"/>
      <p:bldP spid="63" grpId="1"/>
      <p:bldP spid="4096" grpId="0"/>
      <p:bldP spid="4096" grpId="1"/>
      <p:bldP spid="4097" grpId="0"/>
      <p:bldP spid="4097" grpId="1"/>
      <p:bldP spid="4099" grpId="0"/>
      <p:bldP spid="4099" grpId="1"/>
      <p:bldP spid="2" grpId="0"/>
      <p:bldP spid="11" grpId="0"/>
      <p:bldP spid="12" grpId="0"/>
      <p:bldP spid="14" grpId="0"/>
      <p:bldP spid="16" grpId="0"/>
      <p:bldP spid="20" grpId="0"/>
      <p:bldP spid="21" grpId="0"/>
      <p:bldP spid="2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3" cstate="print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149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6C2984"/>
              </a:clrFrom>
              <a:clrTo>
                <a:srgbClr val="6C2984">
                  <a:alpha val="0"/>
                </a:srgbClr>
              </a:clrTo>
            </a:clrChange>
            <a:duotone>
              <a:prstClr val="black"/>
              <a:srgbClr val="FF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saturation sat="400000"/>
                    </a14:imgEffect>
                    <a14:imgEffect>
                      <a14:brightnessContrast bright="4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546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6" cstate="print">
            <a:duotone>
              <a:prstClr val="black"/>
              <a:srgbClr val="00B05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833" y="4229138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334" y="4218082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8041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8" cstate="print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4213" y="422913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920" y="4216011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9325" y="4198169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248" y="4244625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https://tddomovoy.ru/upload/iblock/66a/66a6035ff368d6eca22d00443dd18e2c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99267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454" y="4213653"/>
            <a:ext cx="1679167" cy="18216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523683" y="6097229"/>
            <a:ext cx="5370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1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2728403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 smtClean="0">
                <a:solidFill>
                  <a:schemeClr val="bg1"/>
                </a:solidFill>
              </a:rPr>
              <a:t>2</a:t>
            </a:r>
            <a:endParaRPr lang="ru-RU" sz="3600" dirty="0">
              <a:solidFill>
                <a:schemeClr val="bg1"/>
              </a:solidFill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3920735" y="6116138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8" name="Прямоугольник 17"/>
          <p:cNvSpPr/>
          <p:nvPr/>
        </p:nvSpPr>
        <p:spPr>
          <a:xfrm>
            <a:off x="5113067" y="6123125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Прямоугольник 18"/>
          <p:cNvSpPr/>
          <p:nvPr/>
        </p:nvSpPr>
        <p:spPr>
          <a:xfrm>
            <a:off x="6264417" y="6097229"/>
            <a:ext cx="3670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7395154" y="6097229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21" name="Прямоугольник 20"/>
          <p:cNvSpPr/>
          <p:nvPr/>
        </p:nvSpPr>
        <p:spPr>
          <a:xfrm>
            <a:off x="8649081" y="6097228"/>
            <a:ext cx="4436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22" name="Прямоугольник 21"/>
          <p:cNvSpPr/>
          <p:nvPr/>
        </p:nvSpPr>
        <p:spPr>
          <a:xfrm>
            <a:off x="9883074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23" name="Прямоугольник 22"/>
          <p:cNvSpPr/>
          <p:nvPr/>
        </p:nvSpPr>
        <p:spPr>
          <a:xfrm>
            <a:off x="11139525" y="6123124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24" name="Прямоугольник 23"/>
          <p:cNvSpPr/>
          <p:nvPr/>
        </p:nvSpPr>
        <p:spPr>
          <a:xfrm>
            <a:off x="362138" y="6066256"/>
            <a:ext cx="4411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5" name="Прямоугольник 24"/>
          <p:cNvSpPr/>
          <p:nvPr/>
        </p:nvSpPr>
        <p:spPr>
          <a:xfrm>
            <a:off x="365342" y="3357248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26" name="Прямоугольник 25"/>
          <p:cNvSpPr/>
          <p:nvPr/>
        </p:nvSpPr>
        <p:spPr>
          <a:xfrm>
            <a:off x="368036" y="3085474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15</a:t>
            </a:r>
          </a:p>
        </p:txBody>
      </p:sp>
      <p:sp>
        <p:nvSpPr>
          <p:cNvPr id="27" name="Прямоугольник 26"/>
          <p:cNvSpPr/>
          <p:nvPr/>
        </p:nvSpPr>
        <p:spPr>
          <a:xfrm>
            <a:off x="439791" y="3892717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28" name="Прямоугольник 27"/>
          <p:cNvSpPr/>
          <p:nvPr/>
        </p:nvSpPr>
        <p:spPr>
          <a:xfrm>
            <a:off x="385750" y="2313132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60</a:t>
            </a:r>
          </a:p>
        </p:txBody>
      </p:sp>
      <p:sp>
        <p:nvSpPr>
          <p:cNvPr id="29" name="Прямоугольник 28"/>
          <p:cNvSpPr/>
          <p:nvPr/>
        </p:nvSpPr>
        <p:spPr>
          <a:xfrm>
            <a:off x="1475980" y="3894411"/>
            <a:ext cx="5693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rgbClr val="C00000"/>
                </a:solidFill>
              </a:rPr>
              <a:t>1</a:t>
            </a:r>
            <a:r>
              <a:rPr lang="ru-RU" dirty="0">
                <a:solidFill>
                  <a:schemeClr val="bg1"/>
                </a:solidFill>
              </a:rPr>
              <a:t>00</a:t>
            </a:r>
          </a:p>
        </p:txBody>
      </p:sp>
      <p:sp>
        <p:nvSpPr>
          <p:cNvPr id="30" name="Прямоугольник 29"/>
          <p:cNvSpPr/>
          <p:nvPr/>
        </p:nvSpPr>
        <p:spPr>
          <a:xfrm>
            <a:off x="383043" y="2813700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25</a:t>
            </a:r>
          </a:p>
        </p:txBody>
      </p:sp>
      <p:sp>
        <p:nvSpPr>
          <p:cNvPr id="31" name="Прямоугольник 30"/>
          <p:cNvSpPr/>
          <p:nvPr/>
        </p:nvSpPr>
        <p:spPr>
          <a:xfrm>
            <a:off x="398050" y="2563416"/>
            <a:ext cx="441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50</a:t>
            </a:r>
          </a:p>
        </p:txBody>
      </p:sp>
      <p:sp>
        <p:nvSpPr>
          <p:cNvPr id="32" name="Прямоугольник 31"/>
          <p:cNvSpPr/>
          <p:nvPr/>
        </p:nvSpPr>
        <p:spPr>
          <a:xfrm>
            <a:off x="447163" y="3620943"/>
            <a:ext cx="3129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3" name="Прямоугольник 32"/>
          <p:cNvSpPr/>
          <p:nvPr/>
        </p:nvSpPr>
        <p:spPr>
          <a:xfrm>
            <a:off x="2948976" y="152990"/>
            <a:ext cx="5232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 smtClean="0">
                <a:solidFill>
                  <a:schemeClr val="bg1"/>
                </a:solidFill>
              </a:rPr>
              <a:t>Отсортируем по старшему разряду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34" name="Объект 2"/>
          <p:cNvSpPr txBox="1">
            <a:spLocks/>
          </p:cNvSpPr>
          <p:nvPr/>
        </p:nvSpPr>
        <p:spPr>
          <a:xfrm>
            <a:off x="3220057" y="1057637"/>
            <a:ext cx="7708444" cy="6527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SzPct val="125000"/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SzPct val="125000"/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ru-RU" sz="3200" dirty="0" smtClean="0">
                <a:solidFill>
                  <a:srgbClr val="C00000"/>
                </a:solidFill>
              </a:rPr>
              <a:t>1</a:t>
            </a:r>
            <a:r>
              <a:rPr lang="ru-RU" sz="3200" dirty="0" smtClean="0">
                <a:solidFill>
                  <a:schemeClr val="bg1"/>
                </a:solidFill>
              </a:rPr>
              <a:t>00 1 5</a:t>
            </a:r>
            <a:r>
              <a:rPr lang="ru-RU" sz="3200" dirty="0">
                <a:solidFill>
                  <a:schemeClr val="bg1"/>
                </a:solidFill>
              </a:rPr>
              <a:t> 10 </a:t>
            </a:r>
            <a:r>
              <a:rPr lang="ru-RU" sz="3200" dirty="0" smtClean="0">
                <a:solidFill>
                  <a:schemeClr val="bg1"/>
                </a:solidFill>
              </a:rPr>
              <a:t>15 25</a:t>
            </a:r>
            <a:r>
              <a:rPr lang="ru-RU" sz="3200" dirty="0">
                <a:solidFill>
                  <a:schemeClr val="bg1"/>
                </a:solidFill>
              </a:rPr>
              <a:t> </a:t>
            </a:r>
            <a:r>
              <a:rPr lang="ru-RU" sz="3200" dirty="0" smtClean="0">
                <a:solidFill>
                  <a:schemeClr val="bg1"/>
                </a:solidFill>
              </a:rPr>
              <a:t>50 60  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39" name="Прямоугольник 38"/>
          <p:cNvSpPr/>
          <p:nvPr/>
        </p:nvSpPr>
        <p:spPr>
          <a:xfrm>
            <a:off x="5228582" y="1096719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40" name="Прямоугольник 39"/>
          <p:cNvSpPr/>
          <p:nvPr/>
        </p:nvSpPr>
        <p:spPr>
          <a:xfrm>
            <a:off x="5719134" y="3136613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42" name="Прямоугольник 41"/>
          <p:cNvSpPr/>
          <p:nvPr/>
        </p:nvSpPr>
        <p:spPr>
          <a:xfrm>
            <a:off x="6373433" y="1096718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43" name="Прямоугольник 42"/>
          <p:cNvSpPr/>
          <p:nvPr/>
        </p:nvSpPr>
        <p:spPr>
          <a:xfrm>
            <a:off x="5807135" y="1091620"/>
            <a:ext cx="29848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45" name="Прямоугольник 44"/>
          <p:cNvSpPr/>
          <p:nvPr/>
        </p:nvSpPr>
        <p:spPr>
          <a:xfrm>
            <a:off x="2727619" y="219809"/>
            <a:ext cx="573746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</a:rPr>
              <a:t>Достаем по порядку числа из корзинок</a:t>
            </a:r>
          </a:p>
        </p:txBody>
      </p:sp>
      <p:pic>
        <p:nvPicPr>
          <p:cNvPr id="55" name="Рисунок 5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7323" y="1030378"/>
            <a:ext cx="713294" cy="853514"/>
          </a:xfrm>
          <a:prstGeom prst="rect">
            <a:avLst/>
          </a:prstGeom>
        </p:spPr>
      </p:pic>
      <p:sp>
        <p:nvSpPr>
          <p:cNvPr id="56" name="Прямоугольник 55"/>
          <p:cNvSpPr/>
          <p:nvPr/>
        </p:nvSpPr>
        <p:spPr>
          <a:xfrm>
            <a:off x="3219169" y="1117977"/>
            <a:ext cx="5261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1</a:t>
            </a:r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57" name="Прямоугольник 56"/>
          <p:cNvSpPr/>
          <p:nvPr/>
        </p:nvSpPr>
        <p:spPr>
          <a:xfrm>
            <a:off x="3973284" y="1106920"/>
            <a:ext cx="81785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bg1"/>
                </a:solidFill>
              </a:rPr>
              <a:t> </a:t>
            </a:r>
            <a:r>
              <a:rPr lang="ru-RU" sz="3200" dirty="0" smtClean="0">
                <a:solidFill>
                  <a:schemeClr val="bg1"/>
                </a:solidFill>
              </a:rPr>
              <a:t>1</a:t>
            </a:r>
            <a:r>
              <a:rPr lang="ru-RU" sz="3200" dirty="0" smtClean="0">
                <a:solidFill>
                  <a:prstClr val="black"/>
                </a:solidFill>
              </a:rPr>
              <a:t>0 </a:t>
            </a:r>
            <a:endParaRPr lang="ru-RU" dirty="0"/>
          </a:p>
        </p:txBody>
      </p:sp>
      <p:sp>
        <p:nvSpPr>
          <p:cNvPr id="58" name="Прямоугольник 57"/>
          <p:cNvSpPr/>
          <p:nvPr/>
        </p:nvSpPr>
        <p:spPr>
          <a:xfrm>
            <a:off x="4576669" y="1116260"/>
            <a:ext cx="753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15</a:t>
            </a:r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59" name="Прямоугольник 58"/>
          <p:cNvSpPr/>
          <p:nvPr/>
        </p:nvSpPr>
        <p:spPr>
          <a:xfrm>
            <a:off x="6290305" y="1109773"/>
            <a:ext cx="65724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</a:rPr>
              <a:t>60</a:t>
            </a:r>
            <a:endParaRPr lang="ru-RU" dirty="0">
              <a:solidFill>
                <a:schemeClr val="bg1"/>
              </a:solidFill>
            </a:endParaRPr>
          </a:p>
        </p:txBody>
      </p:sp>
      <p:sp>
        <p:nvSpPr>
          <p:cNvPr id="60" name="Прямоугольник 59"/>
          <p:cNvSpPr/>
          <p:nvPr/>
        </p:nvSpPr>
        <p:spPr>
          <a:xfrm>
            <a:off x="5695757" y="1117687"/>
            <a:ext cx="753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50</a:t>
            </a:r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61" name="Прямоугольник 60"/>
          <p:cNvSpPr/>
          <p:nvPr/>
        </p:nvSpPr>
        <p:spPr>
          <a:xfrm>
            <a:off x="5116521" y="1116260"/>
            <a:ext cx="75373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200" dirty="0" smtClean="0">
                <a:solidFill>
                  <a:schemeClr val="bg1"/>
                </a:solidFill>
              </a:rPr>
              <a:t>2</a:t>
            </a:r>
            <a:r>
              <a:rPr lang="ru-RU" sz="3200" dirty="0">
                <a:solidFill>
                  <a:schemeClr val="bg1"/>
                </a:solidFill>
              </a:rPr>
              <a:t>5</a:t>
            </a:r>
            <a:r>
              <a:rPr lang="ru-RU" sz="3200" dirty="0" smtClean="0">
                <a:solidFill>
                  <a:prstClr val="black"/>
                </a:solidFill>
              </a:rPr>
              <a:t> </a:t>
            </a:r>
            <a:endParaRPr lang="ru-RU" dirty="0"/>
          </a:p>
        </p:txBody>
      </p:sp>
      <p:sp>
        <p:nvSpPr>
          <p:cNvPr id="63" name="Объект 2"/>
          <p:cNvSpPr>
            <a:spLocks noGrp="1"/>
          </p:cNvSpPr>
          <p:nvPr>
            <p:ph idx="1"/>
          </p:nvPr>
        </p:nvSpPr>
        <p:spPr>
          <a:xfrm>
            <a:off x="6828218" y="1057636"/>
            <a:ext cx="950215" cy="652739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ru-RU" sz="3200" dirty="0" smtClean="0">
                <a:solidFill>
                  <a:schemeClr val="bg1"/>
                </a:solidFill>
              </a:rPr>
              <a:t>100</a:t>
            </a:r>
            <a:endParaRPr lang="ru-RU" sz="3200" dirty="0">
              <a:solidFill>
                <a:schemeClr val="bg1"/>
              </a:solidFill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3332853" y="2384981"/>
            <a:ext cx="52470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 smtClean="0">
                <a:solidFill>
                  <a:srgbClr val="C00000"/>
                </a:solidFill>
              </a:rPr>
              <a:t>Сортировка завершена</a:t>
            </a:r>
            <a:endParaRPr lang="ru-RU" sz="3200" dirty="0">
              <a:solidFill>
                <a:srgbClr val="C00000"/>
              </a:solidFill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22092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9000">
        <p:fad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7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500"/>
                            </p:stCondLst>
                            <p:childTnLst>
                              <p:par>
                                <p:cTn id="8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500"/>
                            </p:stCondLst>
                            <p:childTnLst>
                              <p:par>
                                <p:cTn id="8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42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40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4500"/>
                            </p:stCondLst>
                            <p:childTnLst>
                              <p:par>
                                <p:cTn id="10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000"/>
                            </p:stCondLst>
                            <p:childTnLst>
                              <p:par>
                                <p:cTn id="11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500"/>
                            </p:stCondLst>
                            <p:childTnLst>
                              <p:par>
                                <p:cTn id="1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9000"/>
                            </p:stCondLst>
                            <p:childTnLst>
                              <p:par>
                                <p:cTn id="131" presetID="47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3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41" presetID="47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2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5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5" grpId="1"/>
      <p:bldP spid="26" grpId="0"/>
      <p:bldP spid="26" grpId="1"/>
      <p:bldP spid="27" grpId="0"/>
      <p:bldP spid="27" grpId="1"/>
      <p:bldP spid="28" grpId="0"/>
      <p:bldP spid="28" grpId="1"/>
      <p:bldP spid="29" grpId="0" build="allAtOnce"/>
      <p:bldP spid="30" grpId="0"/>
      <p:bldP spid="30" grpId="1"/>
      <p:bldP spid="31" grpId="0"/>
      <p:bldP spid="31" grpId="1"/>
      <p:bldP spid="32" grpId="0"/>
      <p:bldP spid="32" grpId="1"/>
      <p:bldP spid="33" grpId="0" build="allAtOnce"/>
      <p:bldP spid="34" grpId="0" build="allAtOnce"/>
      <p:bldP spid="45" grpId="0"/>
      <p:bldP spid="56" grpId="0"/>
      <p:bldP spid="57" grpId="0"/>
      <p:bldP spid="58" grpId="0"/>
      <p:bldP spid="59" grpId="0"/>
      <p:bldP spid="60" grpId="0"/>
      <p:bldP spid="61" grpId="0"/>
      <p:bldP spid="63" grpId="0" build="p"/>
      <p:bldP spid="6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5|1.1|2.3|1.2|1.3|5.6|0.9|1|0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|0|0|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1|0.2|0|0.1|0|0.1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Контур">
  <a:themeElements>
    <a:clrScheme name="Контур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Контур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Контур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TM04033919[[fn=Контур]]</Template>
  <TotalTime>2008</TotalTime>
  <Words>466</Words>
  <Application>Microsoft Office PowerPoint</Application>
  <PresentationFormat>Широкоэкранный</PresentationFormat>
  <Paragraphs>179</Paragraphs>
  <Slides>14</Slides>
  <Notes>0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14</vt:i4>
      </vt:variant>
    </vt:vector>
  </HeadingPairs>
  <TitlesOfParts>
    <vt:vector size="22" baseType="lpstr">
      <vt:lpstr>Arial</vt:lpstr>
      <vt:lpstr>Calibri</vt:lpstr>
      <vt:lpstr>Consolas</vt:lpstr>
      <vt:lpstr>Tahoma</vt:lpstr>
      <vt:lpstr>Times New Roman</vt:lpstr>
      <vt:lpstr>Trebuchet MS</vt:lpstr>
      <vt:lpstr>Tw Cen MT</vt:lpstr>
      <vt:lpstr>Контур</vt:lpstr>
      <vt:lpstr>Radix Sort</vt:lpstr>
      <vt:lpstr>Radix Sort – Поразрядная или Цифровая сортировка</vt:lpstr>
      <vt:lpstr>Презентация PowerPoint</vt:lpstr>
      <vt:lpstr>Основной принцип работы</vt:lpstr>
      <vt:lpstr>Рассмотрим алгоритм на наглядном примере </vt:lpstr>
      <vt:lpstr>Презентация PowerPoint</vt:lpstr>
      <vt:lpstr>Презентация PowerPoint</vt:lpstr>
      <vt:lpstr>Презентация PowerPoint</vt:lpstr>
      <vt:lpstr>Презентация PowerPoint</vt:lpstr>
      <vt:lpstr>     public static String radixSortInt(int[] arr) {         long iter = 0;         Queue&lt;Integer&gt;[] buckets = new Queue[10];         for (int i = 0; i &lt; 10; i++)             buckets[i] = new LinkedList&lt;Integer&gt;();          boolean sorted = false;         int exponenta = 1;          while (!sorted) {             sorted = true;             for (int item : arr) {                 int bucket = (item / exponenta) % 10;                 if (bucket &gt; 0) sorted = false;                 buckets[bucket].add(item);             }              exponenta *= 10;             int index = 0;              for (Queue&lt;Integer&gt; bucket : buckets)                 while (!bucket.isEmpty()){                     arr[index++] = bucket.remove();                 }              iter++;             if (!isSorted(arr)) sorted = false;          }          return String.valueOf(iter);     } </vt:lpstr>
      <vt:lpstr>Сложность </vt:lpstr>
      <vt:lpstr>Презентация PowerPoint</vt:lpstr>
      <vt:lpstr>Вывод: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Radix Sort</dc:title>
  <dc:creator>Полин о4чка</dc:creator>
  <cp:lastModifiedBy>Полин о4чка</cp:lastModifiedBy>
  <cp:revision>43</cp:revision>
  <dcterms:created xsi:type="dcterms:W3CDTF">2020-05-02T14:34:39Z</dcterms:created>
  <dcterms:modified xsi:type="dcterms:W3CDTF">2020-05-04T16:00:02Z</dcterms:modified>
</cp:coreProperties>
</file>